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68" r:id="rId4"/>
    <p:sldId id="271" r:id="rId5"/>
    <p:sldId id="272" r:id="rId6"/>
    <p:sldId id="273" r:id="rId7"/>
    <p:sldId id="274" r:id="rId8"/>
    <p:sldId id="310" r:id="rId9"/>
    <p:sldId id="311" r:id="rId10"/>
    <p:sldId id="278" r:id="rId11"/>
    <p:sldId id="319" r:id="rId12"/>
    <p:sldId id="323" r:id="rId13"/>
    <p:sldId id="306" r:id="rId14"/>
    <p:sldId id="321" r:id="rId15"/>
    <p:sldId id="312" r:id="rId16"/>
    <p:sldId id="313" r:id="rId17"/>
    <p:sldId id="315" r:id="rId18"/>
    <p:sldId id="317" r:id="rId19"/>
    <p:sldId id="318" r:id="rId20"/>
    <p:sldId id="286" r:id="rId21"/>
    <p:sldId id="314" r:id="rId22"/>
    <p:sldId id="295"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23" autoAdjust="0"/>
  </p:normalViewPr>
  <p:slideViewPr>
    <p:cSldViewPr snapToGrid="0">
      <p:cViewPr>
        <p:scale>
          <a:sx n="100" d="100"/>
          <a:sy n="100" d="100"/>
        </p:scale>
        <p:origin x="3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7EFCA-3D4D-46FE-9035-7A960C705892}" type="datetimeFigureOut">
              <a:rPr lang="en-US" smtClean="0"/>
              <a:t>12-Apr-20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558BB-B847-4A5F-9133-AD4A3473034F}" type="slidenum">
              <a:rPr lang="en-US" smtClean="0"/>
              <a:t>‹#›</a:t>
            </a:fld>
            <a:endParaRPr lang="en-US"/>
          </a:p>
        </p:txBody>
      </p:sp>
    </p:spTree>
    <p:extLst>
      <p:ext uri="{BB962C8B-B14F-4D97-AF65-F5344CB8AC3E}">
        <p14:creationId xmlns:p14="http://schemas.microsoft.com/office/powerpoint/2010/main" val="3656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59997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Các</a:t>
            </a:r>
            <a:r>
              <a:rPr lang="en-US" baseline="0" dirty="0" smtClean="0"/>
              <a:t> em hãy áp dụng quy tắc trên để thực hiện hoạt động ?4 nhé (GV chiều lên màn hinh và đọc đề bài- lưu ý giải đến bài nào thì chiếu bài ấy lên màn hình).</a:t>
            </a:r>
          </a:p>
          <a:p>
            <a:r>
              <a:rPr lang="en-US" baseline="0" dirty="0" smtClean="0"/>
              <a:t>(Chú ý đọc đầy đủ lời giải). Các em thân mến như vậy các em đã bước đầu tìm được số đối của 1 số và biết áp dụng quy tắc trên để trừ hai phân số. Bây giờ chúng ta hãy cùng nhau  luyên tập nhé. </a:t>
            </a:r>
            <a:endParaRPr lang="en-US" dirty="0" smtClean="0"/>
          </a:p>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247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0848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2080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(GV thực</a:t>
            </a:r>
            <a:r>
              <a:rPr lang="en-US" baseline="0" dirty="0" smtClean="0"/>
              <a:t> hiện tương tự như các bài trên). (Cần lưu ý HS là muốn tìm 1 số hạng của tổng ta lấy tổng trừ đi số hạng kia)</a:t>
            </a:r>
            <a:endParaRPr lang="en-US" dirty="0" smtClean="0"/>
          </a:p>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983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(GV thực</a:t>
            </a:r>
            <a:r>
              <a:rPr lang="en-US" baseline="0" dirty="0" smtClean="0"/>
              <a:t> hiện tương tự như các bài trên). (Cần lưu ý HS là muốn tìm 1 số hạng của tổng ta lấy tổng trừ đi số hạng kia)</a:t>
            </a:r>
            <a:endParaRPr lang="en-US" dirty="0" smtClean="0"/>
          </a:p>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29224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49607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Các</a:t>
            </a:r>
            <a:r>
              <a:rPr lang="en-US" baseline="0" dirty="0" smtClean="0"/>
              <a:t> em thân mến trong thời gian nay các em càn phải lập thời gian biểu cho riêng mình thật khoa học thì mới đảm bảo sức khỏe và thời gian tham gia việc học trên truyên hình và học trực tuyến cũng như làm những việc mình thích. Chức các con vui và khỏe </a:t>
            </a:r>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9083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(GV</a:t>
            </a:r>
            <a:r>
              <a:rPr lang="en-US" baseline="0" dirty="0" smtClean="0"/>
              <a:t> chiếu đề bài và đọc đề). Cắc em cùng làm với thầy nhé. Nói đến đâu chiếu lời giải đến đấy). Các con lưu ý trong một phép tính chỉ có phép cộng và phép trừ phân số, ta thường thực hiện các phép tính từ trái sang phải</a:t>
            </a:r>
            <a:endParaRPr lang="en-US" dirty="0" smtClean="0"/>
          </a:p>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2942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(GV</a:t>
            </a:r>
            <a:r>
              <a:rPr lang="en-US" baseline="0" dirty="0" smtClean="0"/>
              <a:t> chiếu đề bài và đọc đề). Cắc em cùng làm với thầy nhé. Nói đến đâu chiếu lời giải đến đấy). Các con lưu ý trong một phép tính chỉ có phép cộng và phép trừ phân số, ta thường thực hiện các phép tính từ trái sang phải</a:t>
            </a:r>
            <a:endParaRPr lang="en-US" dirty="0" smtClean="0"/>
          </a:p>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6777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Ở</a:t>
            </a:r>
            <a:r>
              <a:rPr lang="en-US" baseline="0" dirty="0" smtClean="0"/>
              <a:t> bài này nếu như quy đồng mẫu rồi thực hiện phép cộng phân số thì mẫu chung rất lớn và sẽ làm khó chúng ta. Vậy thì thầy sẽ hướng dẫn các con giải bài này theo một cách khác nhé. Các em quan sát thầy biến đổi như sau (dòng nào xuất hiện trên màn hình thì nói dòng đó). Các em thấy có hay không. Các em hãy xem lại bài này và tìm thêm các bài tương tự để làm nhé. </a:t>
            </a:r>
            <a:endParaRPr lang="en-US" dirty="0" smtClean="0"/>
          </a:p>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9356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63507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Ở</a:t>
            </a:r>
            <a:r>
              <a:rPr lang="en-US" baseline="0" dirty="0" smtClean="0"/>
              <a:t> bài này nếu như quy đồng mẫu rồi thực hiện phép cộng phân số thì mẫu chung rất lớn và sẽ làm khó chúng ta. Vậy thì thầy sẽ hướng dẫn các con giải bài này theo một cách khác nhé. Các em quan sát thầy biến đổi như sau (dòng nào xuất hiện trên màn hình thì nói dòng đó). Các em thấy có hay không. Các em hãy xem lại bài này và tìm thêm các bài tương tự để làm nhé. </a:t>
            </a:r>
            <a:endParaRPr lang="en-US" dirty="0" smtClean="0"/>
          </a:p>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014625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Như</a:t>
            </a:r>
            <a:r>
              <a:rPr lang="en-US" baseline="0" dirty="0" smtClean="0"/>
              <a:t> vậy chúng ta vừa luyện tập phép trừ và các vấn đề liên quan.</a:t>
            </a:r>
          </a:p>
          <a:p>
            <a:r>
              <a:rPr lang="en-US" baseline="0" dirty="0" smtClean="0"/>
              <a:t>Về mặt kiến thức chúng ta đã học số đối và phép trừ phân số</a:t>
            </a:r>
          </a:p>
          <a:p>
            <a:r>
              <a:rPr lang="en-US" baseline="0" dirty="0" smtClean="0"/>
              <a:t>Đối với các bài tập thầy chia thành 5 dạng gồm có</a:t>
            </a:r>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27962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860134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6801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Thầy mời các em thực hiện ?1 SGK (Vừa đọc đề và trình chiều trên màn hinh). Làm phép công  và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Thầy nghĩ rằng chắc chắn các bạn đều ra kết quả như thầy đó là các tổng trên đều bằng 0. Cảm ơn các em.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Các em ạ. Khi  3/5+-3/5=0 ta nói</a:t>
            </a:r>
            <a:r>
              <a:rPr lang="en-GB" sz="1200" kern="1200" baseline="0" dirty="0" smtClean="0">
                <a:solidFill>
                  <a:schemeClr val="tx1"/>
                </a:solidFill>
                <a:effectLst/>
                <a:latin typeface="+mn-lt"/>
                <a:ea typeface="+mn-ea"/>
                <a:cs typeface="+mn-cs"/>
              </a:rPr>
              <a:t> -3/5 là số đối của phân số</a:t>
            </a:r>
            <a:endParaRPr lang="en-US"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Cũng vậy, các em cùng nói với thầy nào………….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9561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Vậy theo các em thế nào là 2 số đối nhau? Câu trả lời là: Hai số gọi là đối nhau nếu tổng của chúng bằng 0. Vậy ta có đình nghĩa như sau (GV trình chiếu định nghĩa lên màn hình)</a:t>
            </a:r>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974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4331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Dựa</a:t>
            </a:r>
            <a:r>
              <a:rPr lang="en-US" baseline="0" dirty="0" smtClean="0"/>
              <a:t> vào định nghĩa trên các con làm nhành bài tập sau nhé. Tìm các số đối của các số (đọc đủ 6 số). (ngừng 1 lát rồi nói) Các con hãy xem kết quả</a:t>
            </a:r>
          </a:p>
          <a:p>
            <a:r>
              <a:rPr lang="en-US" baseline="0" dirty="0" smtClean="0"/>
              <a:t>(GV chiếu bảng kết quả và vừa chỉ vừa đọc). Như vậy các em đã hiểu rõ phần 1. số đối rồi chứ. Chùng ta chuyển sang phần 2 Phép trừ phân số </a:t>
            </a:r>
            <a:endParaRPr lang="en-US" dirty="0" smtClean="0"/>
          </a:p>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8121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Các</a:t>
                </a:r>
                <a:r>
                  <a:rPr lang="en-US" baseline="0" dirty="0" smtClean="0"/>
                  <a:t> </a:t>
                </a:r>
                <a:r>
                  <a:rPr lang="en-US" baseline="0" dirty="0" err="1" smtClean="0"/>
                  <a:t>em</a:t>
                </a:r>
                <a:r>
                  <a:rPr lang="en-US" baseline="0" dirty="0" smtClean="0"/>
                  <a:t> </a:t>
                </a:r>
                <a:r>
                  <a:rPr lang="en-US" baseline="0" dirty="0" err="1" smtClean="0"/>
                  <a:t>hãy</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?3 </a:t>
                </a:r>
                <a:r>
                  <a:rPr lang="en-US" baseline="0" dirty="0" err="1" smtClean="0"/>
                  <a:t>Hãy</a:t>
                </a:r>
                <a:r>
                  <a:rPr lang="en-US" baseline="0" dirty="0" smtClean="0"/>
                  <a:t> </a:t>
                </a:r>
                <a:r>
                  <a:rPr lang="en-US" baseline="0" dirty="0" err="1" smtClean="0"/>
                  <a:t>tính</a:t>
                </a:r>
                <a:r>
                  <a:rPr lang="en-US" baseline="0" dirty="0" smtClean="0"/>
                  <a:t> </a:t>
                </a:r>
                <a:r>
                  <a:rPr lang="en-US" baseline="0" dirty="0" err="1" smtClean="0"/>
                  <a:t>và</a:t>
                </a:r>
                <a:r>
                  <a:rPr lang="en-US" baseline="0" dirty="0" smtClean="0"/>
                  <a:t> so </a:t>
                </a:r>
                <a:r>
                  <a:rPr lang="en-US" baseline="0" dirty="0" err="1" smtClean="0"/>
                  <a:t>sánh</a:t>
                </a:r>
                <a:r>
                  <a:rPr lang="en-US" baseline="0" dirty="0" smtClean="0"/>
                  <a:t> </a:t>
                </a:r>
                <a14:m>
                  <m:oMath xmlns:m="http://schemas.openxmlformats.org/officeDocument/2006/math">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1</m:t>
                        </m:r>
                      </m:num>
                      <m:den>
                        <m:r>
                          <a:rPr lang="en-GB" b="0" i="1" baseline="0" smtClean="0">
                            <a:latin typeface="Cambria Math" panose="02040503050406030204" pitchFamily="18" charset="0"/>
                          </a:rPr>
                          <m:t>3</m:t>
                        </m:r>
                      </m:den>
                    </m:f>
                    <m:r>
                      <a:rPr lang="en-GB" b="0" i="1" baseline="0" smtClean="0">
                        <a:latin typeface="Cambria Math" panose="02040503050406030204" pitchFamily="18" charset="0"/>
                      </a:rPr>
                      <m:t>−</m:t>
                    </m:r>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2</m:t>
                        </m:r>
                      </m:num>
                      <m:den>
                        <m:r>
                          <a:rPr lang="en-GB" b="0" i="1" baseline="0" smtClean="0">
                            <a:latin typeface="Cambria Math" panose="02040503050406030204" pitchFamily="18" charset="0"/>
                          </a:rPr>
                          <m:t>9</m:t>
                        </m:r>
                      </m:den>
                    </m:f>
                    <m:r>
                      <a:rPr lang="en-GB" b="0" i="1" baseline="0" smtClean="0">
                        <a:latin typeface="Cambria Math" panose="02040503050406030204" pitchFamily="18" charset="0"/>
                      </a:rPr>
                      <m:t> </m:t>
                    </m:r>
                  </m:oMath>
                </a14:m>
                <a:r>
                  <a:rPr lang="en-US" dirty="0" smtClean="0"/>
                  <a:t> </a:t>
                </a:r>
                <a:r>
                  <a:rPr lang="en-US" dirty="0" err="1" smtClean="0"/>
                  <a:t>và</a:t>
                </a:r>
                <a:r>
                  <a:rPr lang="en-US" baseline="0" dirty="0" smtClean="0"/>
                  <a:t> </a:t>
                </a:r>
                <a14:m>
                  <m:oMath xmlns:m="http://schemas.openxmlformats.org/officeDocument/2006/math">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1</m:t>
                        </m:r>
                      </m:num>
                      <m:den>
                        <m:r>
                          <a:rPr lang="en-GB" b="0" i="1" baseline="0" smtClean="0">
                            <a:latin typeface="Cambria Math" panose="02040503050406030204" pitchFamily="18" charset="0"/>
                          </a:rPr>
                          <m:t>3</m:t>
                        </m:r>
                      </m:den>
                    </m:f>
                    <m:r>
                      <a:rPr lang="en-GB" b="0" i="1" baseline="0" smtClean="0">
                        <a:latin typeface="Cambria Math" panose="02040503050406030204" pitchFamily="18" charset="0"/>
                      </a:rPr>
                      <m:t>+(−</m:t>
                    </m:r>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2</m:t>
                        </m:r>
                      </m:num>
                      <m:den>
                        <m:r>
                          <a:rPr lang="en-GB" b="0" i="1" baseline="0" smtClean="0">
                            <a:latin typeface="Cambria Math" panose="02040503050406030204" pitchFamily="18" charset="0"/>
                          </a:rPr>
                          <m:t>9</m:t>
                        </m:r>
                      </m:den>
                    </m:f>
                  </m:oMath>
                </a14:m>
                <a:r>
                  <a:rPr lang="en-US" dirty="0" smtClean="0"/>
                  <a:t>. (GV</a:t>
                </a:r>
                <a:r>
                  <a:rPr lang="en-US" baseline="0" dirty="0" smtClean="0"/>
                  <a:t> </a:t>
                </a:r>
                <a:r>
                  <a:rPr lang="en-US" baseline="0" dirty="0" err="1" smtClean="0"/>
                  <a:t>chiếu</a:t>
                </a:r>
                <a:r>
                  <a:rPr lang="en-US" baseline="0" dirty="0" smtClean="0"/>
                  <a:t> </a:t>
                </a:r>
                <a:r>
                  <a:rPr lang="en-US" baseline="0" dirty="0" err="1" smtClean="0"/>
                  <a:t>lần</a:t>
                </a:r>
                <a:r>
                  <a:rPr lang="en-US" baseline="0" dirty="0" smtClean="0"/>
                  <a:t> </a:t>
                </a:r>
                <a:r>
                  <a:rPr lang="en-US" baseline="0" dirty="0" err="1" smtClean="0"/>
                  <a:t>lượt</a:t>
                </a:r>
                <a:r>
                  <a:rPr lang="en-US" baseline="0" dirty="0" smtClean="0"/>
                  <a:t> </a:t>
                </a:r>
                <a:r>
                  <a:rPr lang="en-US" baseline="0" dirty="0" err="1" smtClean="0"/>
                  <a:t>các</a:t>
                </a:r>
                <a:r>
                  <a:rPr lang="en-US" baseline="0" dirty="0" smtClean="0"/>
                  <a:t> </a:t>
                </a:r>
                <a:r>
                  <a:rPr lang="en-US" baseline="0" dirty="0" err="1" smtClean="0"/>
                  <a:t>bước</a:t>
                </a:r>
                <a:r>
                  <a:rPr lang="en-US" baseline="0" dirty="0" smtClean="0"/>
                  <a:t> </a:t>
                </a:r>
                <a:r>
                  <a:rPr lang="en-US" baseline="0" dirty="0" err="1" smtClean="0"/>
                  <a:t>làm</a:t>
                </a:r>
                <a:r>
                  <a:rPr lang="en-US" baseline="0" dirty="0" smtClean="0"/>
                  <a:t> </a:t>
                </a:r>
                <a:r>
                  <a:rPr lang="en-US" baseline="0" dirty="0" err="1" smtClean="0"/>
                  <a:t>vừa</a:t>
                </a:r>
                <a:r>
                  <a:rPr lang="en-US" baseline="0" dirty="0" smtClean="0"/>
                  <a:t> </a:t>
                </a:r>
                <a:r>
                  <a:rPr lang="en-US" baseline="0" dirty="0" err="1" smtClean="0"/>
                  <a:t>chiếu</a:t>
                </a:r>
                <a:r>
                  <a:rPr lang="en-US" baseline="0" dirty="0" smtClean="0"/>
                  <a:t> </a:t>
                </a:r>
                <a:r>
                  <a:rPr lang="en-US" baseline="0" dirty="0" err="1" smtClean="0"/>
                  <a:t>vừa</a:t>
                </a:r>
                <a:r>
                  <a:rPr lang="en-US" baseline="0" dirty="0" smtClean="0"/>
                  <a:t> </a:t>
                </a:r>
                <a:r>
                  <a:rPr lang="en-US" baseline="0" dirty="0" err="1" smtClean="0"/>
                  <a:t>nói</a:t>
                </a:r>
                <a:r>
                  <a:rPr lang="en-US" baseline="0" dirty="0" smtClean="0"/>
                  <a:t>). </a:t>
                </a:r>
                <a:r>
                  <a:rPr lang="en-US" baseline="0" dirty="0" err="1" smtClean="0"/>
                  <a:t>Như</a:t>
                </a:r>
                <a:r>
                  <a:rPr lang="en-US" baseline="0" dirty="0" smtClean="0"/>
                  <a:t> </a:t>
                </a:r>
                <a:r>
                  <a:rPr lang="en-US" baseline="0" dirty="0" err="1" smtClean="0"/>
                  <a:t>vậy</a:t>
                </a:r>
                <a:r>
                  <a:rPr lang="en-US" baseline="0" dirty="0" smtClean="0"/>
                  <a:t> 1/3 </a:t>
                </a:r>
                <a:r>
                  <a:rPr lang="en-US" baseline="0" dirty="0" err="1" smtClean="0"/>
                  <a:t>trừ</a:t>
                </a:r>
                <a:r>
                  <a:rPr lang="en-US" baseline="0" dirty="0" smtClean="0"/>
                  <a:t> 2/9 </a:t>
                </a:r>
                <a:r>
                  <a:rPr lang="en-US" baseline="0" dirty="0" err="1" smtClean="0"/>
                  <a:t>bằng</a:t>
                </a:r>
                <a:r>
                  <a:rPr lang="en-US" baseline="0" dirty="0" smtClean="0"/>
                  <a:t> 1/3 </a:t>
                </a:r>
                <a:r>
                  <a:rPr lang="en-US" baseline="0" dirty="0" err="1" smtClean="0"/>
                  <a:t>cộng</a:t>
                </a:r>
                <a:r>
                  <a:rPr lang="en-US" baseline="0" dirty="0" smtClean="0"/>
                  <a:t> </a:t>
                </a:r>
                <a:r>
                  <a:rPr lang="en-US" baseline="0" dirty="0" err="1" smtClean="0"/>
                  <a:t>với</a:t>
                </a:r>
                <a:r>
                  <a:rPr lang="en-US" baseline="0" dirty="0" smtClean="0"/>
                  <a:t> </a:t>
                </a:r>
                <a:r>
                  <a:rPr lang="en-US" baseline="0" dirty="0" err="1" smtClean="0"/>
                  <a:t>số</a:t>
                </a:r>
                <a:r>
                  <a:rPr lang="en-US" baseline="0" dirty="0" smtClean="0"/>
                  <a:t> </a:t>
                </a:r>
                <a:r>
                  <a:rPr lang="en-US" baseline="0" dirty="0" err="1" smtClean="0"/>
                  <a:t>đối</a:t>
                </a:r>
                <a:r>
                  <a:rPr lang="en-US" baseline="0" dirty="0" smtClean="0"/>
                  <a:t> </a:t>
                </a:r>
                <a:r>
                  <a:rPr lang="en-US" baseline="0" dirty="0" err="1" smtClean="0"/>
                  <a:t>của</a:t>
                </a:r>
                <a:r>
                  <a:rPr lang="en-US" baseline="0" dirty="0" smtClean="0"/>
                  <a:t> 2/9. Qua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trên</a:t>
                </a:r>
                <a:r>
                  <a:rPr lang="en-US" baseline="0" dirty="0" smtClean="0"/>
                  <a:t> </a:t>
                </a:r>
                <a:r>
                  <a:rPr lang="en-US" baseline="0" dirty="0" err="1" smtClean="0"/>
                  <a:t>theo</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muốn</a:t>
                </a:r>
                <a:r>
                  <a:rPr lang="en-US" baseline="0" dirty="0" smtClean="0"/>
                  <a:t> </a:t>
                </a:r>
                <a:r>
                  <a:rPr lang="en-US" baseline="0" dirty="0" err="1" smtClean="0"/>
                  <a:t>trừ</a:t>
                </a:r>
                <a:r>
                  <a:rPr lang="en-US" baseline="0" dirty="0" smtClean="0"/>
                  <a:t> </a:t>
                </a:r>
                <a:r>
                  <a:rPr lang="en-US" baseline="0" dirty="0" err="1" smtClean="0"/>
                  <a:t>một</a:t>
                </a:r>
                <a:r>
                  <a:rPr lang="en-US" baseline="0" dirty="0" smtClean="0"/>
                  <a:t> </a:t>
                </a:r>
                <a:r>
                  <a:rPr lang="en-US" baseline="0" dirty="0" err="1" smtClean="0"/>
                  <a:t>phân</a:t>
                </a:r>
                <a:r>
                  <a:rPr lang="en-US" baseline="0" dirty="0" smtClean="0"/>
                  <a:t> </a:t>
                </a:r>
                <a:r>
                  <a:rPr lang="en-US" baseline="0" dirty="0" err="1" smtClean="0"/>
                  <a:t>số</a:t>
                </a:r>
                <a:r>
                  <a:rPr lang="en-US" baseline="0" dirty="0" smtClean="0"/>
                  <a:t> </a:t>
                </a:r>
                <a:r>
                  <a:rPr lang="en-US" baseline="0" dirty="0" err="1" smtClean="0"/>
                  <a:t>cho</a:t>
                </a:r>
                <a:r>
                  <a:rPr lang="en-US" baseline="0" dirty="0" smtClean="0"/>
                  <a:t> </a:t>
                </a:r>
                <a:r>
                  <a:rPr lang="en-US" baseline="0" dirty="0" err="1" smtClean="0"/>
                  <a:t>một</a:t>
                </a:r>
                <a:r>
                  <a:rPr lang="en-US" baseline="0" dirty="0" smtClean="0"/>
                  <a:t> </a:t>
                </a:r>
                <a:r>
                  <a:rPr lang="en-US" baseline="0" dirty="0" err="1" smtClean="0"/>
                  <a:t>phân</a:t>
                </a:r>
                <a:r>
                  <a:rPr lang="en-US" baseline="0" dirty="0" smtClean="0"/>
                  <a:t> </a:t>
                </a:r>
                <a:r>
                  <a:rPr lang="en-US" baseline="0" dirty="0" err="1" smtClean="0"/>
                  <a:t>số</a:t>
                </a:r>
                <a:r>
                  <a:rPr lang="en-US" baseline="0" dirty="0" smtClean="0"/>
                  <a:t> ta </a:t>
                </a:r>
                <a:r>
                  <a:rPr lang="en-US" baseline="0" dirty="0" err="1" smtClean="0"/>
                  <a:t>làm</a:t>
                </a:r>
                <a:r>
                  <a:rPr lang="en-US" baseline="0" dirty="0" smtClean="0"/>
                  <a:t> </a:t>
                </a:r>
                <a:r>
                  <a:rPr lang="en-US" baseline="0" dirty="0" err="1" smtClean="0"/>
                  <a:t>thế</a:t>
                </a:r>
                <a:r>
                  <a:rPr lang="en-US" baseline="0" dirty="0" smtClean="0"/>
                  <a:t> </a:t>
                </a:r>
                <a:r>
                  <a:rPr lang="en-US" baseline="0" dirty="0" err="1" smtClean="0"/>
                  <a:t>nào</a:t>
                </a:r>
                <a:r>
                  <a:rPr lang="en-US" baseline="0" dirty="0" smtClean="0"/>
                  <a:t>? (</a:t>
                </a:r>
                <a:r>
                  <a:rPr lang="en-US" baseline="0" dirty="0" err="1" smtClean="0"/>
                  <a:t>ngừng</a:t>
                </a:r>
                <a:r>
                  <a:rPr lang="en-US" baseline="0" dirty="0" smtClean="0"/>
                  <a:t> 1 </a:t>
                </a:r>
                <a:r>
                  <a:rPr lang="en-US" baseline="0" dirty="0" err="1" smtClean="0"/>
                  <a:t>lát</a:t>
                </a:r>
                <a:r>
                  <a:rPr lang="en-US" baseline="0" dirty="0" smtClean="0"/>
                  <a:t> </a:t>
                </a:r>
                <a:r>
                  <a:rPr lang="en-US" baseline="0" dirty="0" err="1" smtClean="0"/>
                  <a:t>và</a:t>
                </a:r>
                <a:r>
                  <a:rPr lang="en-US" baseline="0" dirty="0" smtClean="0"/>
                  <a:t> </a:t>
                </a:r>
                <a:r>
                  <a:rPr lang="en-US" baseline="0" dirty="0" err="1" smtClean="0"/>
                  <a:t>nói</a:t>
                </a:r>
                <a:r>
                  <a:rPr lang="en-US" baseline="0" dirty="0" smtClean="0"/>
                  <a:t> </a:t>
                </a:r>
                <a:r>
                  <a:rPr lang="en-US" baseline="0" dirty="0" err="1" smtClean="0"/>
                  <a:t>tiếp</a:t>
                </a:r>
                <a:r>
                  <a:rPr lang="en-US" baseline="0" dirty="0" smtClean="0"/>
                  <a:t>) . </a:t>
                </a:r>
                <a:r>
                  <a:rPr lang="en-US" baseline="0" dirty="0" err="1" smtClean="0"/>
                  <a:t>Tà</a:t>
                </a:r>
                <a:r>
                  <a:rPr lang="en-US" baseline="0" dirty="0" smtClean="0"/>
                  <a:t> </a:t>
                </a:r>
                <a:r>
                  <a:rPr lang="en-US" baseline="0" dirty="0" err="1" smtClean="0"/>
                  <a:t>cộng</a:t>
                </a:r>
                <a:r>
                  <a:rPr lang="en-US" baseline="0" dirty="0" smtClean="0"/>
                  <a:t> </a:t>
                </a:r>
                <a:r>
                  <a:rPr lang="en-US" baseline="0" dirty="0" err="1" smtClean="0"/>
                  <a:t>số</a:t>
                </a:r>
                <a:r>
                  <a:rPr lang="en-US" baseline="0" dirty="0" smtClean="0"/>
                  <a:t> </a:t>
                </a:r>
                <a:r>
                  <a:rPr lang="en-US" baseline="0" dirty="0" err="1" smtClean="0"/>
                  <a:t>bị</a:t>
                </a:r>
                <a:r>
                  <a:rPr lang="en-US" baseline="0" dirty="0" smtClean="0"/>
                  <a:t> </a:t>
                </a:r>
                <a:r>
                  <a:rPr lang="en-US" baseline="0" dirty="0" err="1" smtClean="0"/>
                  <a:t>trừ</a:t>
                </a:r>
                <a:r>
                  <a:rPr lang="en-US" baseline="0" dirty="0" smtClean="0"/>
                  <a:t> </a:t>
                </a:r>
                <a:r>
                  <a:rPr lang="en-US" baseline="0" dirty="0" err="1" smtClean="0"/>
                  <a:t>với</a:t>
                </a:r>
                <a:r>
                  <a:rPr lang="en-US" baseline="0" dirty="0" smtClean="0"/>
                  <a:t> </a:t>
                </a:r>
                <a:r>
                  <a:rPr lang="en-US" baseline="0" dirty="0" err="1" smtClean="0"/>
                  <a:t>số</a:t>
                </a:r>
                <a:r>
                  <a:rPr lang="en-US" baseline="0" dirty="0" smtClean="0"/>
                  <a:t> </a:t>
                </a:r>
                <a:r>
                  <a:rPr lang="en-US" baseline="0" dirty="0" err="1" smtClean="0"/>
                  <a:t>đôi</a:t>
                </a:r>
                <a:r>
                  <a:rPr lang="en-US" baseline="0" dirty="0" smtClean="0"/>
                  <a:t> </a:t>
                </a:r>
                <a:r>
                  <a:rPr lang="en-US" baseline="0" dirty="0" err="1" smtClean="0"/>
                  <a:t>của</a:t>
                </a:r>
                <a:r>
                  <a:rPr lang="en-US" baseline="0" dirty="0" smtClean="0"/>
                  <a:t> </a:t>
                </a:r>
                <a:r>
                  <a:rPr lang="en-US" baseline="0" dirty="0" err="1" smtClean="0"/>
                  <a:t>số</a:t>
                </a:r>
                <a:r>
                  <a:rPr lang="en-US" baseline="0" dirty="0" smtClean="0"/>
                  <a:t> </a:t>
                </a:r>
                <a:r>
                  <a:rPr lang="en-US" baseline="0" dirty="0" err="1" smtClean="0"/>
                  <a:t>trừ</a:t>
                </a:r>
                <a:r>
                  <a:rPr lang="en-US" baseline="0" dirty="0" smtClean="0"/>
                  <a:t> (</a:t>
                </a:r>
                <a:r>
                  <a:rPr lang="en-US" baseline="0" dirty="0" err="1" smtClean="0"/>
                  <a:t>chiếu</a:t>
                </a:r>
                <a:r>
                  <a:rPr lang="en-US" baseline="0" dirty="0" smtClean="0"/>
                  <a:t> </a:t>
                </a:r>
                <a:r>
                  <a:rPr lang="en-US" baseline="0" dirty="0" err="1" smtClean="0"/>
                  <a:t>quy</a:t>
                </a:r>
                <a:r>
                  <a:rPr lang="en-US" baseline="0" dirty="0" smtClean="0"/>
                  <a:t> </a:t>
                </a:r>
                <a:r>
                  <a:rPr lang="en-US" baseline="0" dirty="0" err="1" smtClean="0"/>
                  <a:t>tắc</a:t>
                </a:r>
                <a:r>
                  <a:rPr lang="en-US" baseline="0" dirty="0" smtClean="0"/>
                  <a:t> </a:t>
                </a:r>
                <a:r>
                  <a:rPr lang="en-US" baseline="0" dirty="0" err="1" smtClean="0"/>
                  <a:t>lên</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a:t>
                </a:r>
                <a:endParaRPr lang="en-US" dirty="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Các</a:t>
                </a:r>
                <a:r>
                  <a:rPr lang="en-US" baseline="0" dirty="0" smtClean="0"/>
                  <a:t> </a:t>
                </a:r>
                <a:r>
                  <a:rPr lang="en-US" baseline="0" dirty="0" err="1" smtClean="0"/>
                  <a:t>em</a:t>
                </a:r>
                <a:r>
                  <a:rPr lang="en-US" baseline="0" dirty="0" smtClean="0"/>
                  <a:t> </a:t>
                </a:r>
                <a:r>
                  <a:rPr lang="en-US" baseline="0" dirty="0" err="1" smtClean="0"/>
                  <a:t>hãy</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?3 </a:t>
                </a:r>
                <a:r>
                  <a:rPr lang="en-US" baseline="0" dirty="0" err="1" smtClean="0"/>
                  <a:t>Hãy</a:t>
                </a:r>
                <a:r>
                  <a:rPr lang="en-US" baseline="0" dirty="0" smtClean="0"/>
                  <a:t> </a:t>
                </a:r>
                <a:r>
                  <a:rPr lang="en-US" baseline="0" dirty="0" err="1" smtClean="0"/>
                  <a:t>tính</a:t>
                </a:r>
                <a:r>
                  <a:rPr lang="en-US" baseline="0" dirty="0" smtClean="0"/>
                  <a:t> </a:t>
                </a:r>
                <a:r>
                  <a:rPr lang="en-US" baseline="0" dirty="0" err="1" smtClean="0"/>
                  <a:t>và</a:t>
                </a:r>
                <a:r>
                  <a:rPr lang="en-US" baseline="0" dirty="0" smtClean="0"/>
                  <a:t> so </a:t>
                </a:r>
                <a:r>
                  <a:rPr lang="en-US" baseline="0" dirty="0" err="1" smtClean="0"/>
                  <a:t>sánh</a:t>
                </a:r>
                <a:r>
                  <a:rPr lang="en-US" baseline="0" dirty="0" smtClean="0"/>
                  <a:t> </a:t>
                </a:r>
                <a:r>
                  <a:rPr lang="en-GB" b="0" i="0" baseline="0" smtClean="0">
                    <a:latin typeface="Cambria Math" panose="02040503050406030204" pitchFamily="18" charset="0"/>
                  </a:rPr>
                  <a:t>1/3−2/9  </a:t>
                </a:r>
                <a:r>
                  <a:rPr lang="en-US" dirty="0" smtClean="0"/>
                  <a:t> </a:t>
                </a:r>
                <a:r>
                  <a:rPr lang="en-US" dirty="0" err="1" smtClean="0"/>
                  <a:t>và</a:t>
                </a:r>
                <a:r>
                  <a:rPr lang="en-US" baseline="0" dirty="0" smtClean="0"/>
                  <a:t> </a:t>
                </a:r>
                <a:r>
                  <a:rPr lang="en-GB" b="0" i="0" baseline="0" smtClean="0">
                    <a:latin typeface="Cambria Math" panose="02040503050406030204" pitchFamily="18" charset="0"/>
                  </a:rPr>
                  <a:t>1/3+(−2/9</a:t>
                </a:r>
                <a:r>
                  <a:rPr lang="en-US" dirty="0" smtClean="0"/>
                  <a:t>. (GV</a:t>
                </a:r>
                <a:r>
                  <a:rPr lang="en-US" baseline="0" dirty="0" smtClean="0"/>
                  <a:t> </a:t>
                </a:r>
                <a:r>
                  <a:rPr lang="en-US" baseline="0" dirty="0" err="1" smtClean="0"/>
                  <a:t>chiếu</a:t>
                </a:r>
                <a:r>
                  <a:rPr lang="en-US" baseline="0" dirty="0" smtClean="0"/>
                  <a:t> </a:t>
                </a:r>
                <a:r>
                  <a:rPr lang="en-US" baseline="0" dirty="0" err="1" smtClean="0"/>
                  <a:t>lần</a:t>
                </a:r>
                <a:r>
                  <a:rPr lang="en-US" baseline="0" dirty="0" smtClean="0"/>
                  <a:t> </a:t>
                </a:r>
                <a:r>
                  <a:rPr lang="en-US" baseline="0" dirty="0" err="1" smtClean="0"/>
                  <a:t>lượt</a:t>
                </a:r>
                <a:r>
                  <a:rPr lang="en-US" baseline="0" dirty="0" smtClean="0"/>
                  <a:t> </a:t>
                </a:r>
                <a:r>
                  <a:rPr lang="en-US" baseline="0" dirty="0" err="1" smtClean="0"/>
                  <a:t>các</a:t>
                </a:r>
                <a:r>
                  <a:rPr lang="en-US" baseline="0" dirty="0" smtClean="0"/>
                  <a:t> </a:t>
                </a:r>
                <a:r>
                  <a:rPr lang="en-US" baseline="0" dirty="0" err="1" smtClean="0"/>
                  <a:t>bước</a:t>
                </a:r>
                <a:r>
                  <a:rPr lang="en-US" baseline="0" dirty="0" smtClean="0"/>
                  <a:t> </a:t>
                </a:r>
                <a:r>
                  <a:rPr lang="en-US" baseline="0" dirty="0" err="1" smtClean="0"/>
                  <a:t>làm</a:t>
                </a:r>
                <a:r>
                  <a:rPr lang="en-US" baseline="0" dirty="0" smtClean="0"/>
                  <a:t> </a:t>
                </a:r>
                <a:r>
                  <a:rPr lang="en-US" baseline="0" dirty="0" err="1" smtClean="0"/>
                  <a:t>vừa</a:t>
                </a:r>
                <a:r>
                  <a:rPr lang="en-US" baseline="0" dirty="0" smtClean="0"/>
                  <a:t> </a:t>
                </a:r>
                <a:r>
                  <a:rPr lang="en-US" baseline="0" dirty="0" err="1" smtClean="0"/>
                  <a:t>chiếu</a:t>
                </a:r>
                <a:r>
                  <a:rPr lang="en-US" baseline="0" dirty="0" smtClean="0"/>
                  <a:t> </a:t>
                </a:r>
                <a:r>
                  <a:rPr lang="en-US" baseline="0" dirty="0" err="1" smtClean="0"/>
                  <a:t>vừa</a:t>
                </a:r>
                <a:r>
                  <a:rPr lang="en-US" baseline="0" dirty="0" smtClean="0"/>
                  <a:t> </a:t>
                </a:r>
                <a:r>
                  <a:rPr lang="en-US" baseline="0" dirty="0" err="1" smtClean="0"/>
                  <a:t>nói</a:t>
                </a:r>
                <a:r>
                  <a:rPr lang="en-US" baseline="0" dirty="0" smtClean="0"/>
                  <a:t>). </a:t>
                </a:r>
                <a:r>
                  <a:rPr lang="en-US" baseline="0" dirty="0" err="1" smtClean="0"/>
                  <a:t>Như</a:t>
                </a:r>
                <a:r>
                  <a:rPr lang="en-US" baseline="0" dirty="0" smtClean="0"/>
                  <a:t> </a:t>
                </a:r>
                <a:r>
                  <a:rPr lang="en-US" baseline="0" dirty="0" err="1" smtClean="0"/>
                  <a:t>vậy</a:t>
                </a:r>
                <a:r>
                  <a:rPr lang="en-US" baseline="0" dirty="0" smtClean="0"/>
                  <a:t> 1/3 </a:t>
                </a:r>
                <a:r>
                  <a:rPr lang="en-US" baseline="0" dirty="0" err="1" smtClean="0"/>
                  <a:t>trừ</a:t>
                </a:r>
                <a:r>
                  <a:rPr lang="en-US" baseline="0" dirty="0" smtClean="0"/>
                  <a:t> 2/9 </a:t>
                </a:r>
                <a:r>
                  <a:rPr lang="en-US" baseline="0" dirty="0" err="1" smtClean="0"/>
                  <a:t>bằng</a:t>
                </a:r>
                <a:r>
                  <a:rPr lang="en-US" baseline="0" dirty="0" smtClean="0"/>
                  <a:t> 1/3 </a:t>
                </a:r>
                <a:r>
                  <a:rPr lang="en-US" baseline="0" dirty="0" err="1" smtClean="0"/>
                  <a:t>cộng</a:t>
                </a:r>
                <a:r>
                  <a:rPr lang="en-US" baseline="0" dirty="0" smtClean="0"/>
                  <a:t> </a:t>
                </a:r>
                <a:r>
                  <a:rPr lang="en-US" baseline="0" dirty="0" err="1" smtClean="0"/>
                  <a:t>với</a:t>
                </a:r>
                <a:r>
                  <a:rPr lang="en-US" baseline="0" dirty="0" smtClean="0"/>
                  <a:t> </a:t>
                </a:r>
                <a:r>
                  <a:rPr lang="en-US" baseline="0" dirty="0" err="1" smtClean="0"/>
                  <a:t>số</a:t>
                </a:r>
                <a:r>
                  <a:rPr lang="en-US" baseline="0" dirty="0" smtClean="0"/>
                  <a:t> </a:t>
                </a:r>
                <a:r>
                  <a:rPr lang="en-US" baseline="0" dirty="0" err="1" smtClean="0"/>
                  <a:t>đối</a:t>
                </a:r>
                <a:r>
                  <a:rPr lang="en-US" baseline="0" dirty="0" smtClean="0"/>
                  <a:t> </a:t>
                </a:r>
                <a:r>
                  <a:rPr lang="en-US" baseline="0" dirty="0" err="1" smtClean="0"/>
                  <a:t>của</a:t>
                </a:r>
                <a:r>
                  <a:rPr lang="en-US" baseline="0" dirty="0" smtClean="0"/>
                  <a:t> 2/9. Qua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trên</a:t>
                </a:r>
                <a:r>
                  <a:rPr lang="en-US" baseline="0" dirty="0" smtClean="0"/>
                  <a:t> </a:t>
                </a:r>
                <a:r>
                  <a:rPr lang="en-US" baseline="0" dirty="0" err="1" smtClean="0"/>
                  <a:t>theo</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muốn</a:t>
                </a:r>
                <a:r>
                  <a:rPr lang="en-US" baseline="0" dirty="0" smtClean="0"/>
                  <a:t> </a:t>
                </a:r>
                <a:r>
                  <a:rPr lang="en-US" baseline="0" dirty="0" err="1" smtClean="0"/>
                  <a:t>trừ</a:t>
                </a:r>
                <a:r>
                  <a:rPr lang="en-US" baseline="0" dirty="0" smtClean="0"/>
                  <a:t> </a:t>
                </a:r>
                <a:r>
                  <a:rPr lang="en-US" baseline="0" dirty="0" err="1" smtClean="0"/>
                  <a:t>một</a:t>
                </a:r>
                <a:r>
                  <a:rPr lang="en-US" baseline="0" dirty="0" smtClean="0"/>
                  <a:t> </a:t>
                </a:r>
                <a:r>
                  <a:rPr lang="en-US" baseline="0" dirty="0" err="1" smtClean="0"/>
                  <a:t>phân</a:t>
                </a:r>
                <a:r>
                  <a:rPr lang="en-US" baseline="0" dirty="0" smtClean="0"/>
                  <a:t> </a:t>
                </a:r>
                <a:r>
                  <a:rPr lang="en-US" baseline="0" dirty="0" err="1" smtClean="0"/>
                  <a:t>số</a:t>
                </a:r>
                <a:r>
                  <a:rPr lang="en-US" baseline="0" dirty="0" smtClean="0"/>
                  <a:t> </a:t>
                </a:r>
                <a:r>
                  <a:rPr lang="en-US" baseline="0" dirty="0" err="1" smtClean="0"/>
                  <a:t>cho</a:t>
                </a:r>
                <a:r>
                  <a:rPr lang="en-US" baseline="0" dirty="0" smtClean="0"/>
                  <a:t> </a:t>
                </a:r>
                <a:r>
                  <a:rPr lang="en-US" baseline="0" dirty="0" err="1" smtClean="0"/>
                  <a:t>một</a:t>
                </a:r>
                <a:r>
                  <a:rPr lang="en-US" baseline="0" dirty="0" smtClean="0"/>
                  <a:t> </a:t>
                </a:r>
                <a:r>
                  <a:rPr lang="en-US" baseline="0" dirty="0" err="1" smtClean="0"/>
                  <a:t>phân</a:t>
                </a:r>
                <a:r>
                  <a:rPr lang="en-US" baseline="0" dirty="0" smtClean="0"/>
                  <a:t> </a:t>
                </a:r>
                <a:r>
                  <a:rPr lang="en-US" baseline="0" dirty="0" err="1" smtClean="0"/>
                  <a:t>số</a:t>
                </a:r>
                <a:r>
                  <a:rPr lang="en-US" baseline="0" dirty="0" smtClean="0"/>
                  <a:t> ta </a:t>
                </a:r>
                <a:r>
                  <a:rPr lang="en-US" baseline="0" dirty="0" err="1" smtClean="0"/>
                  <a:t>làm</a:t>
                </a:r>
                <a:r>
                  <a:rPr lang="en-US" baseline="0" dirty="0" smtClean="0"/>
                  <a:t> </a:t>
                </a:r>
                <a:r>
                  <a:rPr lang="en-US" baseline="0" dirty="0" err="1" smtClean="0"/>
                  <a:t>thế</a:t>
                </a:r>
                <a:r>
                  <a:rPr lang="en-US" baseline="0" dirty="0" smtClean="0"/>
                  <a:t> </a:t>
                </a:r>
                <a:r>
                  <a:rPr lang="en-US" baseline="0" dirty="0" err="1" smtClean="0"/>
                  <a:t>nào</a:t>
                </a:r>
                <a:r>
                  <a:rPr lang="en-US" baseline="0" dirty="0" smtClean="0"/>
                  <a:t>? (</a:t>
                </a:r>
                <a:r>
                  <a:rPr lang="en-US" baseline="0" dirty="0" err="1" smtClean="0"/>
                  <a:t>ngừng</a:t>
                </a:r>
                <a:r>
                  <a:rPr lang="en-US" baseline="0" dirty="0" smtClean="0"/>
                  <a:t> 1 </a:t>
                </a:r>
                <a:r>
                  <a:rPr lang="en-US" baseline="0" dirty="0" err="1" smtClean="0"/>
                  <a:t>lát</a:t>
                </a:r>
                <a:r>
                  <a:rPr lang="en-US" baseline="0" dirty="0" smtClean="0"/>
                  <a:t> </a:t>
                </a:r>
                <a:r>
                  <a:rPr lang="en-US" baseline="0" dirty="0" err="1" smtClean="0"/>
                  <a:t>và</a:t>
                </a:r>
                <a:r>
                  <a:rPr lang="en-US" baseline="0" dirty="0" smtClean="0"/>
                  <a:t> </a:t>
                </a:r>
                <a:r>
                  <a:rPr lang="en-US" baseline="0" dirty="0" err="1" smtClean="0"/>
                  <a:t>nói</a:t>
                </a:r>
                <a:r>
                  <a:rPr lang="en-US" baseline="0" dirty="0" smtClean="0"/>
                  <a:t> </a:t>
                </a:r>
                <a:r>
                  <a:rPr lang="en-US" baseline="0" dirty="0" err="1" smtClean="0"/>
                  <a:t>tiếp</a:t>
                </a:r>
                <a:r>
                  <a:rPr lang="en-US" baseline="0" dirty="0" smtClean="0"/>
                  <a:t>) . </a:t>
                </a:r>
                <a:r>
                  <a:rPr lang="en-US" baseline="0" dirty="0" err="1" smtClean="0"/>
                  <a:t>Tà</a:t>
                </a:r>
                <a:r>
                  <a:rPr lang="en-US" baseline="0" dirty="0" smtClean="0"/>
                  <a:t> </a:t>
                </a:r>
                <a:r>
                  <a:rPr lang="en-US" baseline="0" dirty="0" err="1" smtClean="0"/>
                  <a:t>cộng</a:t>
                </a:r>
                <a:r>
                  <a:rPr lang="en-US" baseline="0" dirty="0" smtClean="0"/>
                  <a:t> </a:t>
                </a:r>
                <a:r>
                  <a:rPr lang="en-US" baseline="0" dirty="0" err="1" smtClean="0"/>
                  <a:t>số</a:t>
                </a:r>
                <a:r>
                  <a:rPr lang="en-US" baseline="0" dirty="0" smtClean="0"/>
                  <a:t> </a:t>
                </a:r>
                <a:r>
                  <a:rPr lang="en-US" baseline="0" dirty="0" err="1" smtClean="0"/>
                  <a:t>bị</a:t>
                </a:r>
                <a:r>
                  <a:rPr lang="en-US" baseline="0" dirty="0" smtClean="0"/>
                  <a:t> </a:t>
                </a:r>
                <a:r>
                  <a:rPr lang="en-US" baseline="0" dirty="0" err="1" smtClean="0"/>
                  <a:t>trừ</a:t>
                </a:r>
                <a:r>
                  <a:rPr lang="en-US" baseline="0" dirty="0" smtClean="0"/>
                  <a:t> </a:t>
                </a:r>
                <a:r>
                  <a:rPr lang="en-US" baseline="0" dirty="0" err="1" smtClean="0"/>
                  <a:t>với</a:t>
                </a:r>
                <a:r>
                  <a:rPr lang="en-US" baseline="0" dirty="0" smtClean="0"/>
                  <a:t> </a:t>
                </a:r>
                <a:r>
                  <a:rPr lang="en-US" baseline="0" dirty="0" err="1" smtClean="0"/>
                  <a:t>số</a:t>
                </a:r>
                <a:r>
                  <a:rPr lang="en-US" baseline="0" dirty="0" smtClean="0"/>
                  <a:t> </a:t>
                </a:r>
                <a:r>
                  <a:rPr lang="en-US" baseline="0" dirty="0" err="1" smtClean="0"/>
                  <a:t>đôi</a:t>
                </a:r>
                <a:r>
                  <a:rPr lang="en-US" baseline="0" dirty="0" smtClean="0"/>
                  <a:t> </a:t>
                </a:r>
                <a:r>
                  <a:rPr lang="en-US" baseline="0" dirty="0" err="1" smtClean="0"/>
                  <a:t>của</a:t>
                </a:r>
                <a:r>
                  <a:rPr lang="en-US" baseline="0" dirty="0" smtClean="0"/>
                  <a:t> </a:t>
                </a:r>
                <a:r>
                  <a:rPr lang="en-US" baseline="0" dirty="0" err="1" smtClean="0"/>
                  <a:t>số</a:t>
                </a:r>
                <a:r>
                  <a:rPr lang="en-US" baseline="0" dirty="0" smtClean="0"/>
                  <a:t> </a:t>
                </a:r>
                <a:r>
                  <a:rPr lang="en-US" baseline="0" dirty="0" err="1" smtClean="0"/>
                  <a:t>trừ</a:t>
                </a:r>
                <a:r>
                  <a:rPr lang="en-US" baseline="0" dirty="0" smtClean="0"/>
                  <a:t> (</a:t>
                </a:r>
                <a:r>
                  <a:rPr lang="en-US" baseline="0" dirty="0" err="1" smtClean="0"/>
                  <a:t>chiếu</a:t>
                </a:r>
                <a:r>
                  <a:rPr lang="en-US" baseline="0" dirty="0" smtClean="0"/>
                  <a:t> </a:t>
                </a:r>
                <a:r>
                  <a:rPr lang="en-US" baseline="0" dirty="0" err="1" smtClean="0"/>
                  <a:t>quy</a:t>
                </a:r>
                <a:r>
                  <a:rPr lang="en-US" baseline="0" dirty="0" smtClean="0"/>
                  <a:t> </a:t>
                </a:r>
                <a:r>
                  <a:rPr lang="en-US" baseline="0" dirty="0" err="1" smtClean="0"/>
                  <a:t>tắc</a:t>
                </a:r>
                <a:r>
                  <a:rPr lang="en-US" baseline="0" dirty="0" smtClean="0"/>
                  <a:t> </a:t>
                </a:r>
                <a:r>
                  <a:rPr lang="en-US" baseline="0" dirty="0" err="1" smtClean="0"/>
                  <a:t>lên</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7631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6542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Ví</a:t>
            </a:r>
            <a:r>
              <a:rPr lang="en-US" baseline="0" dirty="0" smtClean="0"/>
              <a:t> dụ: Tính 2/7 trừ -1/4 . Ta làm như sau 2/7 trừ -1/4 bằng 2/7 cộng với số đối của số -1/4 tức là cộng với 1/4 bằng ……</a:t>
            </a:r>
          </a:p>
          <a:p>
            <a:r>
              <a:rPr lang="en-US" baseline="0" dirty="0" smtClean="0"/>
              <a:t>Bây giờ chúng ta cùng tìm hiểu xem giữa phép cộng và phép trừ phân số có môi liên hệ gì nhé. </a:t>
            </a:r>
          </a:p>
          <a:p>
            <a:r>
              <a:rPr lang="en-US" baseline="0" dirty="0" smtClean="0"/>
              <a:t>Theo trên ta có 2/7 trừ -1/4 bằng 15/28. Bây các con hãy tính tổng 15/28 cộng -1/4 . Kết quả là 2/7. Từ đây ta rút ra được nhận xét gì?. Đó là phép trừ phân số là phép toán ngược của phép cộng phân số. (GV chiếu nhận xét trên màn hình)</a:t>
            </a:r>
            <a:endParaRPr lang="en-US" dirty="0" smtClean="0"/>
          </a:p>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5123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642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1881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86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6274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48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8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37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548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1585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2710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257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572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4C6C7-3234-4A7A-A579-DCC501AEB785}" type="datetimeFigureOut">
              <a:rPr lang="en-US" smtClean="0">
                <a:solidFill>
                  <a:prstClr val="black">
                    <a:tint val="75000"/>
                  </a:prstClr>
                </a:solidFill>
              </a:rPr>
              <a:pPr/>
              <a:t>12-Apr-20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BAA38-3EFA-44E8-85D0-38075D3AD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320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50.png"/><Relationship Id="rId13" Type="http://schemas.openxmlformats.org/officeDocument/2006/relationships/image" Target="../media/image90.png"/><Relationship Id="rId18" Type="http://schemas.openxmlformats.org/officeDocument/2006/relationships/image" Target="../media/image95.png"/><Relationship Id="rId26" Type="http://schemas.openxmlformats.org/officeDocument/2006/relationships/image" Target="../media/image103.png"/><Relationship Id="rId3" Type="http://schemas.openxmlformats.org/officeDocument/2006/relationships/image" Target="../media/image800.png"/><Relationship Id="rId21" Type="http://schemas.openxmlformats.org/officeDocument/2006/relationships/image" Target="../media/image98.png"/><Relationship Id="rId7" Type="http://schemas.openxmlformats.org/officeDocument/2006/relationships/image" Target="../media/image840.png"/><Relationship Id="rId12" Type="http://schemas.openxmlformats.org/officeDocument/2006/relationships/image" Target="../media/image89.png"/><Relationship Id="rId17" Type="http://schemas.openxmlformats.org/officeDocument/2006/relationships/image" Target="../media/image500.png"/><Relationship Id="rId25" Type="http://schemas.openxmlformats.org/officeDocument/2006/relationships/image" Target="../media/image102.png"/><Relationship Id="rId2" Type="http://schemas.openxmlformats.org/officeDocument/2006/relationships/notesSlide" Target="../notesSlides/notesSlide10.xml"/><Relationship Id="rId16" Type="http://schemas.openxmlformats.org/officeDocument/2006/relationships/image" Target="../media/image93.png"/><Relationship Id="rId20" Type="http://schemas.openxmlformats.org/officeDocument/2006/relationships/image" Target="../media/image510.png"/><Relationship Id="rId29"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830.png"/><Relationship Id="rId11" Type="http://schemas.openxmlformats.org/officeDocument/2006/relationships/image" Target="../media/image430.png"/><Relationship Id="rId24" Type="http://schemas.openxmlformats.org/officeDocument/2006/relationships/image" Target="../media/image101.png"/><Relationship Id="rId5" Type="http://schemas.openxmlformats.org/officeDocument/2006/relationships/image" Target="../media/image820.png"/><Relationship Id="rId15" Type="http://schemas.openxmlformats.org/officeDocument/2006/relationships/image" Target="../media/image92.png"/><Relationship Id="rId23" Type="http://schemas.openxmlformats.org/officeDocument/2006/relationships/image" Target="../media/image100.png"/><Relationship Id="rId28" Type="http://schemas.openxmlformats.org/officeDocument/2006/relationships/image" Target="../media/image530.png"/><Relationship Id="rId10" Type="http://schemas.openxmlformats.org/officeDocument/2006/relationships/image" Target="../media/image870.png"/><Relationship Id="rId19" Type="http://schemas.openxmlformats.org/officeDocument/2006/relationships/image" Target="../media/image96.png"/><Relationship Id="rId4" Type="http://schemas.openxmlformats.org/officeDocument/2006/relationships/image" Target="../media/image810.png"/><Relationship Id="rId9" Type="http://schemas.openxmlformats.org/officeDocument/2006/relationships/image" Target="../media/image860.png"/><Relationship Id="rId14" Type="http://schemas.openxmlformats.org/officeDocument/2006/relationships/image" Target="../media/image450.png"/><Relationship Id="rId22" Type="http://schemas.openxmlformats.org/officeDocument/2006/relationships/image" Target="../media/image99.png"/><Relationship Id="rId27" Type="http://schemas.openxmlformats.org/officeDocument/2006/relationships/image" Target="../media/image520.png"/><Relationship Id="rId30"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76.png"/><Relationship Id="rId18" Type="http://schemas.openxmlformats.org/officeDocument/2006/relationships/image" Target="../media/image88.png"/><Relationship Id="rId3" Type="http://schemas.openxmlformats.org/officeDocument/2006/relationships/image" Target="../media/image56.png"/><Relationship Id="rId21" Type="http://schemas.openxmlformats.org/officeDocument/2006/relationships/image" Target="../media/image97.png"/><Relationship Id="rId7" Type="http://schemas.openxmlformats.org/officeDocument/2006/relationships/image" Target="../media/image60.png"/><Relationship Id="rId12" Type="http://schemas.openxmlformats.org/officeDocument/2006/relationships/image" Target="../media/image75.png"/><Relationship Id="rId17" Type="http://schemas.openxmlformats.org/officeDocument/2006/relationships/image" Target="../media/image86.png"/><Relationship Id="rId2" Type="http://schemas.openxmlformats.org/officeDocument/2006/relationships/notesSlide" Target="../notesSlides/notesSlide11.xml"/><Relationship Id="rId16" Type="http://schemas.openxmlformats.org/officeDocument/2006/relationships/image" Target="../media/image85.png"/><Relationship Id="rId20"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84.png"/><Relationship Id="rId10" Type="http://schemas.openxmlformats.org/officeDocument/2006/relationships/image" Target="../media/image63.png"/><Relationship Id="rId19" Type="http://schemas.openxmlformats.org/officeDocument/2006/relationships/image" Target="../media/image91.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83.png"/></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109.png"/><Relationship Id="rId18" Type="http://schemas.openxmlformats.org/officeDocument/2006/relationships/image" Target="../media/image114.png"/><Relationship Id="rId3" Type="http://schemas.openxmlformats.org/officeDocument/2006/relationships/image" Target="../media/image104.png"/><Relationship Id="rId21" Type="http://schemas.openxmlformats.org/officeDocument/2006/relationships/image" Target="../media/image117.png"/><Relationship Id="rId7" Type="http://schemas.openxmlformats.org/officeDocument/2006/relationships/image" Target="../media/image60.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21.png"/><Relationship Id="rId2" Type="http://schemas.openxmlformats.org/officeDocument/2006/relationships/notesSlide" Target="../notesSlides/notesSlide12.xml"/><Relationship Id="rId16" Type="http://schemas.openxmlformats.org/officeDocument/2006/relationships/image" Target="../media/image112.png"/><Relationship Id="rId20" Type="http://schemas.openxmlformats.org/officeDocument/2006/relationships/image" Target="../media/image116.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107.png"/><Relationship Id="rId24" Type="http://schemas.openxmlformats.org/officeDocument/2006/relationships/image" Target="../media/image120.png"/><Relationship Id="rId5" Type="http://schemas.openxmlformats.org/officeDocument/2006/relationships/image" Target="../media/image105.png"/><Relationship Id="rId15" Type="http://schemas.openxmlformats.org/officeDocument/2006/relationships/image" Target="../media/image111.png"/><Relationship Id="rId23" Type="http://schemas.openxmlformats.org/officeDocument/2006/relationships/image" Target="../media/image119.png"/><Relationship Id="rId10" Type="http://schemas.openxmlformats.org/officeDocument/2006/relationships/image" Target="../media/image106.png"/><Relationship Id="rId19" Type="http://schemas.openxmlformats.org/officeDocument/2006/relationships/image" Target="../media/image115.png"/><Relationship Id="rId4" Type="http://schemas.openxmlformats.org/officeDocument/2006/relationships/image" Target="../media/image57.png"/><Relationship Id="rId9" Type="http://schemas.openxmlformats.org/officeDocument/2006/relationships/image" Target="../media/image94.png"/><Relationship Id="rId14" Type="http://schemas.openxmlformats.org/officeDocument/2006/relationships/image" Target="../media/image110.png"/><Relationship Id="rId22" Type="http://schemas.openxmlformats.org/officeDocument/2006/relationships/image" Target="../media/image118.png"/></Relationships>
</file>

<file path=ppt/slides/_rels/slide13.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18" Type="http://schemas.openxmlformats.org/officeDocument/2006/relationships/image" Target="../media/image137.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6.png"/><Relationship Id="rId2" Type="http://schemas.openxmlformats.org/officeDocument/2006/relationships/notesSlide" Target="../notesSlides/notesSlide13.xml"/><Relationship Id="rId16" Type="http://schemas.openxmlformats.org/officeDocument/2006/relationships/image" Target="../media/image135.png"/><Relationship Id="rId1" Type="http://schemas.openxmlformats.org/officeDocument/2006/relationships/slideLayout" Target="../slideLayouts/slideLayout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5" Type="http://schemas.openxmlformats.org/officeDocument/2006/relationships/image" Target="../media/image134.png"/><Relationship Id="rId10" Type="http://schemas.openxmlformats.org/officeDocument/2006/relationships/image" Target="../media/image129.png"/><Relationship Id="rId19" Type="http://schemas.openxmlformats.org/officeDocument/2006/relationships/image" Target="../media/image138.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s>
</file>

<file path=ppt/slides/_rels/slide14.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18" Type="http://schemas.openxmlformats.org/officeDocument/2006/relationships/image" Target="../media/image151.png"/><Relationship Id="rId3" Type="http://schemas.openxmlformats.org/officeDocument/2006/relationships/image" Target="../media/image139.png"/><Relationship Id="rId7" Type="http://schemas.openxmlformats.org/officeDocument/2006/relationships/image" Target="../media/image140.png"/><Relationship Id="rId12" Type="http://schemas.openxmlformats.org/officeDocument/2006/relationships/image" Target="../media/image145.png"/><Relationship Id="rId17" Type="http://schemas.openxmlformats.org/officeDocument/2006/relationships/image" Target="../media/image150.png"/><Relationship Id="rId2" Type="http://schemas.openxmlformats.org/officeDocument/2006/relationships/notesSlide" Target="../notesSlides/notesSlide14.xml"/><Relationship Id="rId16" Type="http://schemas.openxmlformats.org/officeDocument/2006/relationships/image" Target="../media/image149.png"/><Relationship Id="rId20" Type="http://schemas.openxmlformats.org/officeDocument/2006/relationships/image" Target="../media/image153.png"/><Relationship Id="rId1" Type="http://schemas.openxmlformats.org/officeDocument/2006/relationships/slideLayout" Target="../slideLayouts/slideLayout1.xml"/><Relationship Id="rId6" Type="http://schemas.openxmlformats.org/officeDocument/2006/relationships/image" Target="../media/image137.png"/><Relationship Id="rId11" Type="http://schemas.openxmlformats.org/officeDocument/2006/relationships/image" Target="../media/image144.png"/><Relationship Id="rId5" Type="http://schemas.openxmlformats.org/officeDocument/2006/relationships/image" Target="../media/image130.png"/><Relationship Id="rId15" Type="http://schemas.openxmlformats.org/officeDocument/2006/relationships/image" Target="../media/image148.png"/><Relationship Id="rId10" Type="http://schemas.openxmlformats.org/officeDocument/2006/relationships/image" Target="../media/image143.png"/><Relationship Id="rId19" Type="http://schemas.openxmlformats.org/officeDocument/2006/relationships/image" Target="../media/image152.png"/><Relationship Id="rId4" Type="http://schemas.openxmlformats.org/officeDocument/2006/relationships/image" Target="../media/image123.png"/><Relationship Id="rId9" Type="http://schemas.openxmlformats.org/officeDocument/2006/relationships/image" Target="../media/image142.png"/><Relationship Id="rId14" Type="http://schemas.openxmlformats.org/officeDocument/2006/relationships/image" Target="../media/image147.png"/></Relationships>
</file>

<file path=ppt/slides/_rels/slide15.xml.rels><?xml version="1.0" encoding="UTF-8" standalone="yes"?>
<Relationships xmlns="http://schemas.openxmlformats.org/package/2006/relationships"><Relationship Id="rId8" Type="http://schemas.openxmlformats.org/officeDocument/2006/relationships/image" Target="../media/image1300.png"/><Relationship Id="rId13" Type="http://schemas.openxmlformats.org/officeDocument/2006/relationships/image" Target="../media/image156.png"/><Relationship Id="rId3" Type="http://schemas.openxmlformats.org/officeDocument/2006/relationships/image" Target="../media/image1510.png"/><Relationship Id="rId7" Type="http://schemas.openxmlformats.org/officeDocument/2006/relationships/image" Target="../media/image1290.png"/><Relationship Id="rId12" Type="http://schemas.openxmlformats.org/officeDocument/2006/relationships/image" Target="../media/image15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80.png"/><Relationship Id="rId11" Type="http://schemas.openxmlformats.org/officeDocument/2006/relationships/image" Target="../media/image159.png"/><Relationship Id="rId5" Type="http://schemas.openxmlformats.org/officeDocument/2006/relationships/image" Target="../media/image1530.png"/><Relationship Id="rId15" Type="http://schemas.openxmlformats.org/officeDocument/2006/relationships/image" Target="../media/image1350.png"/><Relationship Id="rId4" Type="http://schemas.openxmlformats.org/officeDocument/2006/relationships/image" Target="../media/image154.png"/><Relationship Id="rId9" Type="http://schemas.openxmlformats.org/officeDocument/2006/relationships/image" Target="../media/image1310.png"/><Relationship Id="rId14" Type="http://schemas.openxmlformats.org/officeDocument/2006/relationships/image" Target="../media/image157.png"/></Relationships>
</file>

<file path=ppt/slides/_rels/slide16.xml.rels><?xml version="1.0" encoding="UTF-8" standalone="yes"?>
<Relationships xmlns="http://schemas.openxmlformats.org/package/2006/relationships"><Relationship Id="rId3" Type="http://schemas.openxmlformats.org/officeDocument/2006/relationships/image" Target="../media/image158.gi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0.gif"/><Relationship Id="rId4" Type="http://schemas.openxmlformats.org/officeDocument/2006/relationships/image" Target="../media/image159.gif"/></Relationships>
</file>

<file path=ppt/slides/_rels/slide1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3.png"/><Relationship Id="rId4" Type="http://schemas.openxmlformats.org/officeDocument/2006/relationships/image" Target="../media/image162.png"/></Relationships>
</file>

<file path=ppt/slides/_rels/slide18.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164.png"/><Relationship Id="rId7" Type="http://schemas.openxmlformats.org/officeDocument/2006/relationships/image" Target="../media/image168.png"/><Relationship Id="rId12" Type="http://schemas.openxmlformats.org/officeDocument/2006/relationships/image" Target="../media/image17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5" Type="http://schemas.openxmlformats.org/officeDocument/2006/relationships/image" Target="../media/image17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s>
</file>

<file path=ppt/slides/_rels/slide19.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2.png"/><Relationship Id="rId7" Type="http://schemas.openxmlformats.org/officeDocument/2006/relationships/image" Target="../media/image18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5.png"/><Relationship Id="rId11" Type="http://schemas.openxmlformats.org/officeDocument/2006/relationships/image" Target="../media/image1390.png"/><Relationship Id="rId5" Type="http://schemas.openxmlformats.org/officeDocument/2006/relationships/image" Target="../media/image184.png"/><Relationship Id="rId10" Type="http://schemas.openxmlformats.org/officeDocument/2006/relationships/image" Target="../media/image1380.png"/><Relationship Id="rId4" Type="http://schemas.openxmlformats.org/officeDocument/2006/relationships/image" Target="../media/image183.png"/><Relationship Id="rId9" Type="http://schemas.openxmlformats.org/officeDocument/2006/relationships/image" Target="../media/image1670.png"/></Relationships>
</file>

<file path=ppt/slides/_rels/slide21.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88.png"/><Relationship Id="rId7" Type="http://schemas.openxmlformats.org/officeDocument/2006/relationships/image" Target="../media/image19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89.png"/><Relationship Id="rId9" Type="http://schemas.openxmlformats.org/officeDocument/2006/relationships/image" Target="../media/image19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00.png"/><Relationship Id="rId12"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13" Type="http://schemas.openxmlformats.org/officeDocument/2006/relationships/image" Target="../media/image330.png"/><Relationship Id="rId3" Type="http://schemas.openxmlformats.org/officeDocument/2006/relationships/image" Target="../media/image22.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00.png"/><Relationship Id="rId5" Type="http://schemas.openxmlformats.org/officeDocument/2006/relationships/image" Target="../media/image31.png"/><Relationship Id="rId15" Type="http://schemas.openxmlformats.org/officeDocument/2006/relationships/image" Target="../media/image35.png"/><Relationship Id="rId4" Type="http://schemas.openxmlformats.org/officeDocument/2006/relationships/image" Target="../media/image30.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6.xml"/><Relationship Id="rId1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431.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7.xml"/><Relationship Id="rId16"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52.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81.png"/><Relationship Id="rId7"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87.png"/><Relationship Id="rId7" Type="http://schemas.openxmlformats.org/officeDocument/2006/relationships/image" Target="../media/image4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2786" y="321775"/>
            <a:ext cx="6777817" cy="553998"/>
          </a:xfrm>
          <a:prstGeom prst="rect">
            <a:avLst/>
          </a:prstGeom>
          <a:noFill/>
        </p:spPr>
        <p:txBody>
          <a:bodyPr wrap="none" rtlCol="0">
            <a:spAutoFit/>
          </a:bodyPr>
          <a:lstStyle/>
          <a:p>
            <a:r>
              <a:rPr lang="en-US" sz="3000" b="1" dirty="0">
                <a:solidFill>
                  <a:srgbClr val="FFFF00"/>
                </a:solidFill>
                <a:latin typeface="Arial" panose="020B0604020202020204" pitchFamily="34" charset="0"/>
                <a:cs typeface="Arial" panose="020B0604020202020204" pitchFamily="34" charset="0"/>
              </a:rPr>
              <a:t>SỞ GIÁO DỤC VÀ ĐÀO TẠO HÀ NỘI</a:t>
            </a:r>
          </a:p>
        </p:txBody>
      </p:sp>
      <p:pic>
        <p:nvPicPr>
          <p:cNvPr id="3" name="Picture 2"/>
          <p:cNvPicPr>
            <a:picLocks noChangeAspect="1"/>
          </p:cNvPicPr>
          <p:nvPr/>
        </p:nvPicPr>
        <p:blipFill>
          <a:blip r:embed="rId3"/>
          <a:stretch>
            <a:fillRect/>
          </a:stretch>
        </p:blipFill>
        <p:spPr>
          <a:xfrm>
            <a:off x="5185239" y="1249138"/>
            <a:ext cx="1892913" cy="1892913"/>
          </a:xfrm>
          <a:prstGeom prst="rect">
            <a:avLst/>
          </a:prstGeom>
        </p:spPr>
      </p:pic>
      <p:sp>
        <p:nvSpPr>
          <p:cNvPr id="4" name="TextBox 3"/>
          <p:cNvSpPr txBox="1"/>
          <p:nvPr/>
        </p:nvSpPr>
        <p:spPr>
          <a:xfrm>
            <a:off x="743203" y="3792415"/>
            <a:ext cx="10776989" cy="1754326"/>
          </a:xfrm>
          <a:prstGeom prst="rect">
            <a:avLst/>
          </a:prstGeom>
          <a:noFill/>
        </p:spPr>
        <p:txBody>
          <a:bodyPr wrap="none" rtlCol="0">
            <a:spAutoFit/>
          </a:bodyPr>
          <a:lstStyle/>
          <a:p>
            <a:pPr>
              <a:lnSpc>
                <a:spcPct val="150000"/>
              </a:lnSpc>
            </a:pPr>
            <a:r>
              <a:rPr lang="en-US" sz="3600" b="1" dirty="0">
                <a:solidFill>
                  <a:srgbClr val="FFFF00"/>
                </a:solidFill>
                <a:latin typeface="Arial" panose="020B0604020202020204" pitchFamily="34" charset="0"/>
                <a:cs typeface="Arial" panose="020B0604020202020204" pitchFamily="34" charset="0"/>
              </a:rPr>
              <a:t>CHƯƠNG TRÌNH DẠY HỌC TRÊN TRUYỀN HÌNH</a:t>
            </a:r>
          </a:p>
          <a:p>
            <a:pPr algn="ctr">
              <a:lnSpc>
                <a:spcPct val="150000"/>
              </a:lnSpc>
            </a:pPr>
            <a:r>
              <a:rPr lang="en-US" sz="3600" b="1" dirty="0">
                <a:solidFill>
                  <a:srgbClr val="FFFF00"/>
                </a:solidFill>
                <a:latin typeface="Arial" panose="020B0604020202020204" pitchFamily="34" charset="0"/>
                <a:cs typeface="Arial" panose="020B0604020202020204" pitchFamily="34" charset="0"/>
              </a:rPr>
              <a:t>MÔN TOÁN LỚP 6</a:t>
            </a:r>
          </a:p>
        </p:txBody>
      </p:sp>
    </p:spTree>
    <p:extLst>
      <p:ext uri="{BB962C8B-B14F-4D97-AF65-F5344CB8AC3E}">
        <p14:creationId xmlns:p14="http://schemas.microsoft.com/office/powerpoint/2010/main" val="170086155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9389" y="152275"/>
            <a:ext cx="4487126" cy="738664"/>
          </a:xfrm>
          <a:prstGeom prst="rect">
            <a:avLst/>
          </a:prstGeom>
          <a:noFill/>
        </p:spPr>
        <p:txBody>
          <a:bodyPr wrap="none" rtlCol="0">
            <a:spAutoFit/>
          </a:bodyPr>
          <a:lstStyle/>
          <a:p>
            <a:pPr algn="ctr">
              <a:lnSpc>
                <a:spcPct val="150000"/>
              </a:lnSpc>
            </a:pPr>
            <a:r>
              <a:rPr lang="en-US" sz="2800" b="1" dirty="0" smtClean="0">
                <a:solidFill>
                  <a:srgbClr val="FFFF00"/>
                </a:solidFill>
                <a:cs typeface="Arial" panose="020B0604020202020204" pitchFamily="34" charset="0"/>
              </a:rPr>
              <a:t>TIẾT 76 : PHÉP TRỪ PHÂN SỐ</a:t>
            </a:r>
            <a:endParaRPr lang="en-US" sz="2800" b="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536964" y="734244"/>
            <a:ext cx="3471759"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2. Phép trừ phân số</a:t>
            </a:r>
            <a:endParaRPr lang="vi-VN" sz="2600" b="1" dirty="0">
              <a:solidFill>
                <a:srgbClr val="FFFF00"/>
              </a:solidFill>
              <a:latin typeface="Arial (Body)"/>
              <a:cs typeface="Arial" panose="020B0604020202020204" pitchFamily="34" charset="0"/>
            </a:endParaRPr>
          </a:p>
        </p:txBody>
      </p:sp>
      <p:sp>
        <p:nvSpPr>
          <p:cNvPr id="18" name="TextBox 17"/>
          <p:cNvSpPr txBox="1"/>
          <p:nvPr/>
        </p:nvSpPr>
        <p:spPr>
          <a:xfrm>
            <a:off x="1306303" y="1494479"/>
            <a:ext cx="1049638" cy="646331"/>
          </a:xfrm>
          <a:prstGeom prst="rect">
            <a:avLst/>
          </a:prstGeom>
          <a:noFill/>
        </p:spPr>
        <p:txBody>
          <a:bodyPr wrap="square" rtlCol="0">
            <a:spAutoFit/>
          </a:bodyPr>
          <a:lstStyle/>
          <a:p>
            <a:pPr>
              <a:lnSpc>
                <a:spcPct val="150000"/>
              </a:lnSpc>
            </a:pPr>
            <a:r>
              <a:rPr lang="en-US" sz="2400" dirty="0" smtClean="0">
                <a:solidFill>
                  <a:schemeClr val="bg1"/>
                </a:solidFill>
                <a:latin typeface="Arial" panose="020B0604020202020204" pitchFamily="34" charset="0"/>
                <a:cs typeface="Arial" panose="020B0604020202020204" pitchFamily="34" charset="0"/>
              </a:rPr>
              <a:t>Tính</a:t>
            </a:r>
            <a:endParaRPr lang="en-US" sz="2400" dirty="0">
              <a:solidFill>
                <a:schemeClr val="bg1"/>
              </a:solidFill>
              <a:latin typeface="Arial" panose="020B0604020202020204" pitchFamily="34" charset="0"/>
              <a:cs typeface="Arial" panose="020B0604020202020204" pitchFamily="34" charset="0"/>
            </a:endParaRPr>
          </a:p>
        </p:txBody>
      </p:sp>
      <p:sp>
        <p:nvSpPr>
          <p:cNvPr id="36" name="Rectangle 35"/>
          <p:cNvSpPr/>
          <p:nvPr/>
        </p:nvSpPr>
        <p:spPr>
          <a:xfrm>
            <a:off x="465107" y="1472035"/>
            <a:ext cx="735842" cy="660903"/>
          </a:xfrm>
          <a:prstGeom prst="rect">
            <a:avLst/>
          </a:prstGeom>
          <a:solidFill>
            <a:srgbClr val="FFC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?4</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4008723" y="1494479"/>
                <a:ext cx="1620726"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7</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008723" y="1494479"/>
                <a:ext cx="1620726" cy="79367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810943" y="1508228"/>
                <a:ext cx="133420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2</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810943" y="1508228"/>
                <a:ext cx="1334207" cy="7861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436373" y="1482172"/>
                <a:ext cx="162072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4</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436373" y="1482172"/>
                <a:ext cx="1620726" cy="78617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855446" y="1472035"/>
                <a:ext cx="162072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−5 −</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855446" y="1472035"/>
                <a:ext cx="1620726" cy="78617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496004" y="4542202"/>
                <a:ext cx="162072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4</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496004" y="4542202"/>
                <a:ext cx="1620726" cy="78617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639264" y="2748191"/>
                <a:ext cx="133420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2</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639264" y="2748191"/>
                <a:ext cx="1334207" cy="78617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496004" y="3623150"/>
                <a:ext cx="1620726"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7</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496004" y="3623150"/>
                <a:ext cx="1620726" cy="793679"/>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308274" y="5573618"/>
                <a:ext cx="162072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−5 −</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6</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308274" y="5573618"/>
                <a:ext cx="1620726" cy="78617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626280" y="2728108"/>
                <a:ext cx="1256938"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626280" y="2728108"/>
                <a:ext cx="1256938" cy="78617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953291" y="2708025"/>
                <a:ext cx="1715391"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6</m:t>
                          </m:r>
                        </m:num>
                        <m:den>
                          <m:r>
                            <a:rPr lang="en-US" sz="2400" b="0" i="1" smtClean="0">
                              <a:solidFill>
                                <a:schemeClr val="bg1"/>
                              </a:solidFill>
                              <a:latin typeface="Cambria Math" panose="02040503050406030204" pitchFamily="18" charset="0"/>
                              <a:cs typeface="Arial" panose="020B0604020202020204" pitchFamily="34" charset="0"/>
                            </a:rPr>
                            <m:t>10</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10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953291" y="2708025"/>
                <a:ext cx="1715391" cy="793679"/>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433505" y="2708024"/>
                <a:ext cx="1124375"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11</m:t>
                          </m:r>
                        </m:num>
                        <m:den>
                          <m:r>
                            <a:rPr lang="en-US" sz="2400" b="0" i="1" smtClean="0">
                              <a:solidFill>
                                <a:schemeClr val="bg1"/>
                              </a:solidFill>
                              <a:latin typeface="Cambria Math" panose="02040503050406030204" pitchFamily="18" charset="0"/>
                              <a:cs typeface="Arial" panose="020B0604020202020204" pitchFamily="34" charset="0"/>
                            </a:rPr>
                            <m:t>10</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433505" y="2708024"/>
                <a:ext cx="1124375" cy="78617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670096" y="3616774"/>
                <a:ext cx="1305690"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7</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670096" y="3616774"/>
                <a:ext cx="1305690" cy="793679"/>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339135" y="3595621"/>
                <a:ext cx="2020591"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−15</m:t>
                          </m:r>
                        </m:num>
                        <m:den>
                          <m:r>
                            <a:rPr lang="en-US" sz="2400" b="0" i="1" smtClean="0">
                              <a:solidFill>
                                <a:schemeClr val="bg1"/>
                              </a:solidFill>
                              <a:latin typeface="Cambria Math" panose="02040503050406030204" pitchFamily="18" charset="0"/>
                              <a:cs typeface="Arial" panose="020B0604020202020204" pitchFamily="34" charset="0"/>
                            </a:rPr>
                            <m:t>21</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−7</m:t>
                          </m:r>
                        </m:num>
                        <m:den>
                          <m:r>
                            <a:rPr lang="en-US" sz="2400" b="0" i="1" smtClean="0">
                              <a:solidFill>
                                <a:schemeClr val="bg1"/>
                              </a:solidFill>
                              <a:latin typeface="Cambria Math" panose="02040503050406030204" pitchFamily="18" charset="0"/>
                              <a:cs typeface="Arial" panose="020B0604020202020204" pitchFamily="34" charset="0"/>
                            </a:rPr>
                            <m:t>21</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339135" y="3595621"/>
                <a:ext cx="2020591" cy="793679"/>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062600" y="3595621"/>
                <a:ext cx="2154869" cy="7934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−15+(−7)</m:t>
                          </m:r>
                        </m:num>
                        <m:den>
                          <m:r>
                            <a:rPr lang="en-US" sz="2400" b="0" i="1" smtClean="0">
                              <a:solidFill>
                                <a:schemeClr val="bg1"/>
                              </a:solidFill>
                              <a:latin typeface="Cambria Math" panose="02040503050406030204" pitchFamily="18" charset="0"/>
                              <a:cs typeface="Arial" panose="020B0604020202020204" pitchFamily="34" charset="0"/>
                            </a:rPr>
                            <m:t>21</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062600" y="3595621"/>
                <a:ext cx="2154869" cy="79342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831187" y="4542202"/>
                <a:ext cx="123678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831187" y="4542202"/>
                <a:ext cx="1236787" cy="786177"/>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197114" y="4542202"/>
                <a:ext cx="1907581"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−8</m:t>
                          </m:r>
                        </m:num>
                        <m:den>
                          <m:r>
                            <a:rPr lang="en-US" sz="2400" b="0" i="1" smtClean="0">
                              <a:solidFill>
                                <a:schemeClr val="bg1"/>
                              </a:solidFill>
                              <a:latin typeface="Cambria Math" panose="02040503050406030204" pitchFamily="18" charset="0"/>
                              <a:cs typeface="Arial" panose="020B0604020202020204" pitchFamily="34" charset="0"/>
                            </a:rPr>
                            <m:t>20</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15</m:t>
                          </m:r>
                        </m:num>
                        <m:den>
                          <m:r>
                            <a:rPr lang="en-US" sz="2400" b="0" i="1" smtClean="0">
                              <a:solidFill>
                                <a:schemeClr val="bg1"/>
                              </a:solidFill>
                              <a:latin typeface="Cambria Math" panose="02040503050406030204" pitchFamily="18" charset="0"/>
                              <a:cs typeface="Arial" panose="020B0604020202020204" pitchFamily="34" charset="0"/>
                            </a:rPr>
                            <m:t>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197114" y="4542202"/>
                <a:ext cx="1907581" cy="786177"/>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814328" y="4542202"/>
                <a:ext cx="1702961"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−8+15</m:t>
                          </m:r>
                        </m:num>
                        <m:den>
                          <m:r>
                            <a:rPr lang="en-US" sz="2400" b="0" i="1" smtClean="0">
                              <a:solidFill>
                                <a:schemeClr val="bg1"/>
                              </a:solidFill>
                              <a:latin typeface="Cambria Math" panose="02040503050406030204" pitchFamily="18" charset="0"/>
                              <a:cs typeface="Arial" panose="020B0604020202020204" pitchFamily="34" charset="0"/>
                            </a:rPr>
                            <m:t>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814328" y="4542202"/>
                <a:ext cx="1702961" cy="786177"/>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567740" y="5735873"/>
                <a:ext cx="129940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=−5+</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567740" y="5735873"/>
                <a:ext cx="1299405" cy="461665"/>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154482" y="5561305"/>
                <a:ext cx="2205243"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−30</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6</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154482" y="5561305"/>
                <a:ext cx="2205243" cy="786177"/>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104695" y="5555515"/>
                <a:ext cx="1959406" cy="7957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−30+(−1)</m:t>
                          </m:r>
                        </m:num>
                        <m:den>
                          <m:r>
                            <a:rPr lang="en-US" sz="2400" b="0" i="1" smtClean="0">
                              <a:solidFill>
                                <a:schemeClr val="bg1"/>
                              </a:solidFill>
                              <a:latin typeface="Cambria Math" panose="02040503050406030204" pitchFamily="18" charset="0"/>
                              <a:cs typeface="Arial" panose="020B0604020202020204" pitchFamily="34" charset="0"/>
                            </a:rPr>
                            <m:t>6</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104695" y="5555515"/>
                <a:ext cx="1959406" cy="795795"/>
              </a:xfrm>
              <a:prstGeom prst="rect">
                <a:avLst/>
              </a:prstGeom>
              <a:blipFill rotWithShape="0">
                <a:blip r:embed="rId22"/>
                <a:stretch>
                  <a:fillRect r="-932"/>
                </a:stretch>
              </a:blipFill>
            </p:spPr>
            <p:txBody>
              <a:bodyPr/>
              <a:lstStyle/>
              <a:p>
                <a:r>
                  <a:rPr lang="en-US">
                    <a:noFill/>
                  </a:rPr>
                  <a:t> </a:t>
                </a:r>
              </a:p>
            </p:txBody>
          </p:sp>
        </mc:Fallback>
      </mc:AlternateContent>
      <p:sp>
        <p:nvSpPr>
          <p:cNvPr id="26" name="TextBox 25"/>
          <p:cNvSpPr txBox="1"/>
          <p:nvPr/>
        </p:nvSpPr>
        <p:spPr>
          <a:xfrm>
            <a:off x="573041" y="2661306"/>
            <a:ext cx="1427637" cy="646331"/>
          </a:xfrm>
          <a:prstGeom prst="rect">
            <a:avLst/>
          </a:prstGeom>
          <a:noFill/>
        </p:spPr>
        <p:txBody>
          <a:bodyPr wrap="square" rtlCol="0">
            <a:spAutoFit/>
          </a:bodyPr>
          <a:lstStyle/>
          <a:p>
            <a:pPr>
              <a:lnSpc>
                <a:spcPct val="150000"/>
              </a:lnSpc>
            </a:pPr>
            <a:r>
              <a:rPr lang="en-US" sz="2400" b="1" dirty="0" smtClean="0">
                <a:solidFill>
                  <a:srgbClr val="FFFF00"/>
                </a:solidFill>
                <a:latin typeface="Arial" panose="020B0604020202020204" pitchFamily="34" charset="0"/>
                <a:cs typeface="Arial" panose="020B0604020202020204" pitchFamily="34" charset="0"/>
              </a:rPr>
              <a:t>Lời giải</a:t>
            </a:r>
            <a:endParaRPr lang="en-US" sz="2400" b="1"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6383981" y="2708025"/>
                <a:ext cx="1348470"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6+5</m:t>
                          </m:r>
                        </m:num>
                        <m:den>
                          <m:r>
                            <a:rPr lang="en-US" sz="2400" b="0" i="1" smtClean="0">
                              <a:solidFill>
                                <a:schemeClr val="bg1"/>
                              </a:solidFill>
                              <a:latin typeface="Cambria Math" panose="02040503050406030204" pitchFamily="18" charset="0"/>
                              <a:cs typeface="Arial" panose="020B0604020202020204" pitchFamily="34" charset="0"/>
                            </a:rPr>
                            <m:t>10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383981" y="2708025"/>
                <a:ext cx="1348470" cy="793679"/>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8965170" y="3595364"/>
                <a:ext cx="1225997"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−22</m:t>
                          </m:r>
                        </m:num>
                        <m:den>
                          <m:r>
                            <a:rPr lang="en-US" sz="2400" b="0" i="1" smtClean="0">
                              <a:solidFill>
                                <a:schemeClr val="bg1"/>
                              </a:solidFill>
                              <a:latin typeface="Cambria Math" panose="02040503050406030204" pitchFamily="18" charset="0"/>
                              <a:cs typeface="Arial" panose="020B0604020202020204" pitchFamily="34" charset="0"/>
                            </a:rPr>
                            <m:t>21</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965170" y="3595364"/>
                <a:ext cx="1225997" cy="783804"/>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247223" y="4532070"/>
                <a:ext cx="1247220" cy="7837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7</m:t>
                          </m:r>
                        </m:num>
                        <m:den>
                          <m:r>
                            <a:rPr lang="en-US" sz="2400" b="0" i="1" smtClean="0">
                              <a:solidFill>
                                <a:schemeClr val="bg1"/>
                              </a:solidFill>
                              <a:latin typeface="Cambria Math" panose="02040503050406030204" pitchFamily="18" charset="0"/>
                              <a:cs typeface="Arial" panose="020B0604020202020204" pitchFamily="34" charset="0"/>
                            </a:rPr>
                            <m:t>20</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247223" y="4532070"/>
                <a:ext cx="1247220" cy="783741"/>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9092911" y="5555515"/>
                <a:ext cx="970514"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−31</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9092911" y="5555515"/>
                <a:ext cx="970514" cy="783804"/>
              </a:xfrm>
              <a:prstGeom prst="rect">
                <a:avLst/>
              </a:prstGeom>
              <a:blipFill rotWithShape="0">
                <a:blip r:embed="rId26"/>
                <a:stretch>
                  <a:fillRect r="-10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612057" y="2732994"/>
                <a:ext cx="45591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2</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612057" y="2732994"/>
                <a:ext cx="455917" cy="786177"/>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774825" y="3623150"/>
                <a:ext cx="639866"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774825" y="3623150"/>
                <a:ext cx="639866" cy="793679"/>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939824" y="4548578"/>
                <a:ext cx="42931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4</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939824" y="4548578"/>
                <a:ext cx="429316" cy="786177"/>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675539" y="5573618"/>
                <a:ext cx="70658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6</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675539" y="5573618"/>
                <a:ext cx="706580" cy="786177"/>
              </a:xfrm>
              <a:prstGeom prst="rect">
                <a:avLst/>
              </a:prstGeom>
              <a:blipFill rotWithShape="0">
                <a:blip r:embed="rId3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060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left)">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left)">
                                      <p:cBhvr>
                                        <p:cTn id="85" dur="500"/>
                                        <p:tgtEl>
                                          <p:spTgt spid="4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5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left)">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left)">
                                      <p:cBhvr>
                                        <p:cTn id="105" dur="500"/>
                                        <p:tgtEl>
                                          <p:spTgt spid="44"/>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left)">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left)">
                                      <p:cBhvr>
                                        <p:cTn id="115" dur="500"/>
                                        <p:tgtEl>
                                          <p:spTgt spid="45"/>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left)">
                                      <p:cBhvr>
                                        <p:cTn id="120" dur="500"/>
                                        <p:tgtEl>
                                          <p:spTgt spid="46"/>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left)">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left)">
                                      <p:cBhvr>
                                        <p:cTn id="130" dur="500"/>
                                        <p:tgtEl>
                                          <p:spTgt spid="3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wipe(left)">
                                      <p:cBhvr>
                                        <p:cTn id="135" dur="500"/>
                                        <p:tgtEl>
                                          <p:spTgt spid="48"/>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wipe(left)">
                                      <p:cBhvr>
                                        <p:cTn id="140" dur="500"/>
                                        <p:tgtEl>
                                          <p:spTgt spid="51"/>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wipe(left)">
                                      <p:cBhvr>
                                        <p:cTn id="145" dur="500"/>
                                        <p:tgtEl>
                                          <p:spTgt spid="49"/>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wipe(left)">
                                      <p:cBhvr>
                                        <p:cTn id="150" dur="500"/>
                                        <p:tgtEl>
                                          <p:spTgt spid="50"/>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32"/>
                                        </p:tgtEl>
                                        <p:attrNameLst>
                                          <p:attrName>style.visibility</p:attrName>
                                        </p:attrNameLst>
                                      </p:cBhvr>
                                      <p:to>
                                        <p:strVal val="visible"/>
                                      </p:to>
                                    </p:set>
                                    <p:animEffect transition="in" filter="wipe(left)">
                                      <p:cBhvr>
                                        <p:cTn id="1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animBg="1"/>
      <p:bldP spid="28" grpId="0"/>
      <p:bldP spid="30" grpId="0"/>
      <p:bldP spid="19" grpId="0"/>
      <p:bldP spid="20" grpId="0"/>
      <p:bldP spid="21" grpId="0"/>
      <p:bldP spid="24" grpId="0"/>
      <p:bldP spid="33" grpId="0"/>
      <p:bldP spid="34" grpId="0"/>
      <p:bldP spid="35" grpId="0"/>
      <p:bldP spid="38" grpId="0"/>
      <p:bldP spid="39" grpId="0"/>
      <p:bldP spid="41" grpId="0"/>
      <p:bldP spid="42" grpId="0"/>
      <p:bldP spid="43" grpId="0"/>
      <p:bldP spid="44" grpId="0"/>
      <p:bldP spid="45" grpId="0"/>
      <p:bldP spid="46" grpId="0"/>
      <p:bldP spid="48" grpId="0"/>
      <p:bldP spid="49" grpId="0"/>
      <p:bldP spid="50" grpId="0"/>
      <p:bldP spid="26" grpId="0"/>
      <p:bldP spid="27" grpId="0"/>
      <p:bldP spid="29" grpId="0"/>
      <p:bldP spid="31" grpId="0"/>
      <p:bldP spid="32" grpId="0"/>
      <p:bldP spid="37" grpId="0"/>
      <p:bldP spid="40" grpId="0"/>
      <p:bldP spid="47"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212" y="224829"/>
            <a:ext cx="3471759"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3. Luyện tập</a:t>
            </a:r>
            <a:endParaRPr lang="vi-VN" sz="2600" b="1" dirty="0">
              <a:solidFill>
                <a:srgbClr val="FFFF00"/>
              </a:solidFill>
              <a:latin typeface="Arial (Body)"/>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3047999" y="298962"/>
                <a:ext cx="8994221" cy="600164"/>
              </a:xfrm>
              <a:prstGeom prst="rect">
                <a:avLst/>
              </a:prstGeom>
              <a:noFill/>
            </p:spPr>
            <p:txBody>
              <a:bodyPr wrap="square" rtlCol="0">
                <a:spAutoFit/>
              </a:bodyPr>
              <a:lstStyle/>
              <a:p>
                <a:pPr>
                  <a:lnSpc>
                    <a:spcPct val="150000"/>
                  </a:lnSpc>
                </a:pPr>
                <a:r>
                  <a:rPr lang="en-US" sz="2200" b="1" dirty="0" smtClean="0">
                    <a:solidFill>
                      <a:schemeClr val="bg1"/>
                    </a:solidFill>
                    <a:latin typeface="Arial" panose="020B0604020202020204" pitchFamily="34" charset="0"/>
                    <a:cs typeface="Arial" panose="020B0604020202020204" pitchFamily="34" charset="0"/>
                  </a:rPr>
                  <a:t>Bài 1. </a:t>
                </a:r>
                <a:r>
                  <a:rPr lang="en-US" sz="2200" dirty="0" smtClean="0">
                    <a:solidFill>
                      <a:schemeClr val="bg1"/>
                    </a:solidFill>
                    <a:latin typeface="Arial" panose="020B0604020202020204" pitchFamily="34" charset="0"/>
                    <a:cs typeface="Arial" panose="020B0604020202020204" pitchFamily="34" charset="0"/>
                  </a:rPr>
                  <a:t>Điền dấu thích hợp </a:t>
                </a:r>
                <a14:m>
                  <m:oMath xmlns:m="http://schemas.openxmlformats.org/officeDocument/2006/math">
                    <m:r>
                      <a:rPr lang="en-US" sz="2200" b="0" i="1" dirty="0" smtClean="0">
                        <a:solidFill>
                          <a:schemeClr val="bg1"/>
                        </a:solidFill>
                        <a:latin typeface="Cambria Math" panose="02040503050406030204" pitchFamily="18" charset="0"/>
                        <a:cs typeface="Arial" panose="020B0604020202020204" pitchFamily="34" charset="0"/>
                      </a:rPr>
                      <m:t>(&lt;;&gt;;=)</m:t>
                    </m:r>
                  </m:oMath>
                </a14:m>
                <a:r>
                  <a:rPr lang="en-US" sz="2200" dirty="0" smtClean="0">
                    <a:solidFill>
                      <a:schemeClr val="bg1"/>
                    </a:solidFill>
                    <a:latin typeface="Arial" panose="020B0604020202020204" pitchFamily="34" charset="0"/>
                    <a:cs typeface="Arial" panose="020B0604020202020204" pitchFamily="34" charset="0"/>
                  </a:rPr>
                  <a:t> vào ô trống</a:t>
                </a:r>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3047999" y="298962"/>
                <a:ext cx="8994221" cy="600164"/>
              </a:xfrm>
              <a:prstGeom prst="rect">
                <a:avLst/>
              </a:prstGeom>
              <a:blipFill rotWithShape="0">
                <a:blip r:embed="rId3"/>
                <a:stretch>
                  <a:fillRect l="-881" b="-112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2868930" y="1245589"/>
                <a:ext cx="3425049" cy="7861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𝑏</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10</m:t>
                          </m:r>
                        </m:num>
                        <m:den>
                          <m:r>
                            <a:rPr lang="en-US" sz="2400" b="0" i="1" smtClean="0">
                              <a:solidFill>
                                <a:schemeClr val="bg1"/>
                              </a:solidFill>
                              <a:latin typeface="Cambria Math" panose="02040503050406030204" pitchFamily="18" charset="0"/>
                              <a:cs typeface="Arial" panose="020B0604020202020204" pitchFamily="34" charset="0"/>
                            </a:rPr>
                            <m:t>9</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r>
                            <a:rPr lang="en-US" sz="2400" b="0" i="1" smtClean="0">
                              <a:solidFill>
                                <a:schemeClr val="bg1"/>
                              </a:solidFill>
                              <a:latin typeface="Cambria Math" panose="02040503050406030204" pitchFamily="18" charset="0"/>
                              <a:cs typeface="Arial" panose="020B0604020202020204" pitchFamily="34" charset="0"/>
                            </a:rPr>
                            <m:t>−1</m:t>
                          </m:r>
                        </m:e>
                      </m:d>
                      <m:r>
                        <a:rPr lang="en-US" sz="2400" b="0" i="1" smtClean="0">
                          <a:solidFill>
                            <a:schemeClr val="bg1"/>
                          </a:solidFill>
                          <a:latin typeface="Cambria Math" panose="02040503050406030204" pitchFamily="18" charset="0"/>
                          <a:cs typeface="Arial" panose="020B0604020202020204" pitchFamily="34" charset="0"/>
                        </a:rPr>
                        <m:t> </m:t>
                      </m:r>
                      <m:borderBox>
                        <m:borderBoxPr>
                          <m:ctrlPr>
                            <a:rPr lang="en-US" sz="2400" i="1">
                              <a:solidFill>
                                <a:schemeClr val="bg1"/>
                              </a:solidFill>
                              <a:latin typeface="Cambria Math" panose="02040503050406030204" pitchFamily="18" charset="0"/>
                              <a:cs typeface="Arial" panose="020B0604020202020204" pitchFamily="34" charset="0"/>
                            </a:rPr>
                          </m:ctrlPr>
                        </m:borderBoxPr>
                        <m:e/>
                      </m:borderBox>
                      <m:r>
                        <a:rPr lang="en-US" sz="2400" i="1">
                          <a:solidFill>
                            <a:schemeClr val="bg1"/>
                          </a:solidFill>
                          <a:latin typeface="Cambria Math" panose="02040503050406030204" pitchFamily="18" charset="0"/>
                          <a:cs typeface="Arial" panose="020B0604020202020204" pitchFamily="34" charset="0"/>
                        </a:rPr>
                        <m:t>  </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−9</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0" name="TextBox 39"/>
              <p:cNvSpPr txBox="1">
                <a:spLocks noRot="1" noChangeAspect="1" noMove="1" noResize="1" noEditPoints="1" noAdjustHandles="1" noChangeArrowheads="1" noChangeShapeType="1" noTextEdit="1"/>
              </p:cNvSpPr>
              <p:nvPr/>
            </p:nvSpPr>
            <p:spPr>
              <a:xfrm>
                <a:off x="2868930" y="1245589"/>
                <a:ext cx="3425049" cy="7861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8684949" y="1214034"/>
                <a:ext cx="277158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𝑑</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4</m:t>
                          </m:r>
                        </m:num>
                        <m:den>
                          <m:r>
                            <a:rPr lang="en-US" sz="2400" b="0" i="1" smtClean="0">
                              <a:solidFill>
                                <a:schemeClr val="bg1"/>
                              </a:solidFill>
                              <a:latin typeface="Cambria Math" panose="02040503050406030204" pitchFamily="18" charset="0"/>
                              <a:cs typeface="Arial" panose="020B0604020202020204" pitchFamily="34" charset="0"/>
                            </a:rPr>
                            <m:t>15</m:t>
                          </m:r>
                        </m:den>
                      </m:f>
                      <m:borderBox>
                        <m:borderBoxPr>
                          <m:ctrlPr>
                            <a:rPr lang="en-US" sz="2400" i="1">
                              <a:solidFill>
                                <a:schemeClr val="bg1"/>
                              </a:solidFill>
                              <a:latin typeface="Cambria Math" panose="02040503050406030204" pitchFamily="18" charset="0"/>
                              <a:cs typeface="Arial" panose="020B0604020202020204" pitchFamily="34" charset="0"/>
                            </a:rPr>
                          </m:ctrlPr>
                        </m:borderBoxPr>
                        <m:e/>
                      </m:borderBox>
                      <m:r>
                        <a:rPr lang="en-US" sz="2400" b="0" i="1" smtClean="0">
                          <a:solidFill>
                            <a:schemeClr val="bg1"/>
                          </a:solidFill>
                          <a:latin typeface="Cambria Math" panose="02040503050406030204" pitchFamily="18" charset="0"/>
                          <a:cs typeface="Arial" panose="020B0604020202020204" pitchFamily="34" charset="0"/>
                        </a:rPr>
                        <m:t> </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6</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8684949" y="1214034"/>
                <a:ext cx="2771586" cy="78617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p:cNvSpPr txBox="1"/>
              <p:nvPr/>
            </p:nvSpPr>
            <p:spPr>
              <a:xfrm>
                <a:off x="477960" y="1259029"/>
                <a:ext cx="2570039"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𝑎</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4</m:t>
                          </m:r>
                        </m:den>
                      </m:f>
                      <m:r>
                        <a:rPr lang="en-US" sz="2400" b="0" i="1" smtClean="0">
                          <a:solidFill>
                            <a:schemeClr val="bg1"/>
                          </a:solidFill>
                          <a:latin typeface="Cambria Math" panose="02040503050406030204" pitchFamily="18" charset="0"/>
                          <a:cs typeface="Arial" panose="020B0604020202020204" pitchFamily="34" charset="0"/>
                        </a:rPr>
                        <m:t> </m:t>
                      </m:r>
                      <m:borderBox>
                        <m:borderBoxPr>
                          <m:ctrlPr>
                            <a:rPr lang="en-US" sz="2400" b="0" i="1" smtClean="0">
                              <a:solidFill>
                                <a:schemeClr val="bg1"/>
                              </a:solidFill>
                              <a:latin typeface="Cambria Math" panose="02040503050406030204" pitchFamily="18" charset="0"/>
                              <a:cs typeface="Arial" panose="020B0604020202020204" pitchFamily="34" charset="0"/>
                            </a:rPr>
                          </m:ctrlPr>
                        </m:borderBoxPr>
                        <m:e/>
                      </m:borderBox>
                      <m:r>
                        <a:rPr lang="en-US" sz="2400" b="0" i="1" smtClean="0">
                          <a:solidFill>
                            <a:schemeClr val="bg1"/>
                          </a:solidFill>
                          <a:latin typeface="Cambria Math" panose="02040503050406030204" pitchFamily="18" charset="0"/>
                          <a:cs typeface="Arial" panose="020B0604020202020204" pitchFamily="34" charset="0"/>
                        </a:rPr>
                        <m:t>   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54" name="TextBox 53"/>
              <p:cNvSpPr txBox="1">
                <a:spLocks noRot="1" noChangeAspect="1" noMove="1" noResize="1" noEditPoints="1" noAdjustHandles="1" noChangeArrowheads="1" noChangeShapeType="1" noTextEdit="1"/>
              </p:cNvSpPr>
              <p:nvPr/>
            </p:nvSpPr>
            <p:spPr>
              <a:xfrm>
                <a:off x="477960" y="1259029"/>
                <a:ext cx="2570039" cy="78617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6235593" y="1230203"/>
                <a:ext cx="2592894"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𝑐</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8</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 </m:t>
                      </m:r>
                      <m:borderBox>
                        <m:borderBoxPr>
                          <m:ctrlPr>
                            <a:rPr lang="en-US" sz="2400" i="1">
                              <a:solidFill>
                                <a:schemeClr val="bg1"/>
                              </a:solidFill>
                              <a:latin typeface="Cambria Math" panose="02040503050406030204" pitchFamily="18" charset="0"/>
                              <a:cs typeface="Arial" panose="020B0604020202020204" pitchFamily="34" charset="0"/>
                            </a:rPr>
                          </m:ctrlPr>
                        </m:borderBoxPr>
                        <m:e/>
                      </m:borderBox>
                      <m:r>
                        <a:rPr lang="en-US" sz="2400" b="0" i="1" smtClean="0">
                          <a:solidFill>
                            <a:schemeClr val="bg1"/>
                          </a:solidFill>
                          <a:latin typeface="Cambria Math" panose="02040503050406030204" pitchFamily="18" charset="0"/>
                          <a:cs typeface="Arial" panose="020B0604020202020204" pitchFamily="34" charset="0"/>
                        </a:rPr>
                        <m:t>  1;</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55" name="TextBox 54"/>
              <p:cNvSpPr txBox="1">
                <a:spLocks noRot="1" noChangeAspect="1" noMove="1" noResize="1" noEditPoints="1" noAdjustHandles="1" noChangeArrowheads="1" noChangeShapeType="1" noTextEdit="1"/>
              </p:cNvSpPr>
              <p:nvPr/>
            </p:nvSpPr>
            <p:spPr>
              <a:xfrm>
                <a:off x="6235593" y="1230203"/>
                <a:ext cx="2592894" cy="79367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p:cNvSpPr txBox="1"/>
              <p:nvPr/>
            </p:nvSpPr>
            <p:spPr>
              <a:xfrm>
                <a:off x="2388953" y="3313335"/>
                <a:ext cx="1395408"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4</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56" name="TextBox 55"/>
              <p:cNvSpPr txBox="1">
                <a:spLocks noRot="1" noChangeAspect="1" noMove="1" noResize="1" noEditPoints="1" noAdjustHandles="1" noChangeArrowheads="1" noChangeShapeType="1" noTextEdit="1"/>
              </p:cNvSpPr>
              <p:nvPr/>
            </p:nvSpPr>
            <p:spPr>
              <a:xfrm>
                <a:off x="2388953" y="3313335"/>
                <a:ext cx="1395408" cy="78617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p:cNvSpPr txBox="1"/>
              <p:nvPr/>
            </p:nvSpPr>
            <p:spPr>
              <a:xfrm>
                <a:off x="3371961" y="3319116"/>
                <a:ext cx="1655143"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4</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57" name="TextBox 56"/>
              <p:cNvSpPr txBox="1">
                <a:spLocks noRot="1" noChangeAspect="1" noMove="1" noResize="1" noEditPoints="1" noAdjustHandles="1" noChangeArrowheads="1" noChangeShapeType="1" noTextEdit="1"/>
              </p:cNvSpPr>
              <p:nvPr/>
            </p:nvSpPr>
            <p:spPr>
              <a:xfrm>
                <a:off x="3371961" y="3319116"/>
                <a:ext cx="1655143" cy="78617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p:cNvSpPr txBox="1"/>
              <p:nvPr/>
            </p:nvSpPr>
            <p:spPr>
              <a:xfrm>
                <a:off x="4715857" y="3319116"/>
                <a:ext cx="165514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4</m:t>
                          </m:r>
                        </m:num>
                        <m:den>
                          <m:r>
                            <a:rPr lang="en-US" sz="2400" b="0" i="1" smtClean="0">
                              <a:solidFill>
                                <a:schemeClr val="bg1"/>
                              </a:solidFill>
                              <a:latin typeface="Cambria Math" panose="02040503050406030204" pitchFamily="18" charset="0"/>
                              <a:cs typeface="Arial" panose="020B0604020202020204" pitchFamily="34" charset="0"/>
                            </a:rPr>
                            <m:t>12</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12</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58" name="TextBox 57"/>
              <p:cNvSpPr txBox="1">
                <a:spLocks noRot="1" noChangeAspect="1" noMove="1" noResize="1" noEditPoints="1" noAdjustHandles="1" noChangeArrowheads="1" noChangeShapeType="1" noTextEdit="1"/>
              </p:cNvSpPr>
              <p:nvPr/>
            </p:nvSpPr>
            <p:spPr>
              <a:xfrm>
                <a:off x="4715857" y="3319116"/>
                <a:ext cx="1655143" cy="783804"/>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p:cNvSpPr txBox="1"/>
              <p:nvPr/>
            </p:nvSpPr>
            <p:spPr>
              <a:xfrm>
                <a:off x="6253455" y="3320303"/>
                <a:ext cx="915331"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12</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60" name="TextBox 59"/>
              <p:cNvSpPr txBox="1">
                <a:spLocks noRot="1" noChangeAspect="1" noMove="1" noResize="1" noEditPoints="1" noAdjustHandles="1" noChangeArrowheads="1" noChangeShapeType="1" noTextEdit="1"/>
              </p:cNvSpPr>
              <p:nvPr/>
            </p:nvSpPr>
            <p:spPr>
              <a:xfrm>
                <a:off x="6253455" y="3320303"/>
                <a:ext cx="915331" cy="783804"/>
              </a:xfrm>
              <a:prstGeom prst="rect">
                <a:avLst/>
              </a:prstGeom>
              <a:blipFill rotWithShape="0">
                <a:blip r:embed="rId11"/>
                <a:stretch>
                  <a:fillRect/>
                </a:stretch>
              </a:blipFill>
            </p:spPr>
            <p:txBody>
              <a:bodyPr/>
              <a:lstStyle/>
              <a:p>
                <a:r>
                  <a:rPr lang="en-US">
                    <a:noFill/>
                  </a:rPr>
                  <a:t> </a:t>
                </a:r>
              </a:p>
            </p:txBody>
          </p:sp>
        </mc:Fallback>
      </mc:AlternateContent>
      <p:sp>
        <p:nvSpPr>
          <p:cNvPr id="61" name="TextBox 60"/>
          <p:cNvSpPr txBox="1"/>
          <p:nvPr/>
        </p:nvSpPr>
        <p:spPr>
          <a:xfrm>
            <a:off x="477309" y="2279448"/>
            <a:ext cx="2036083" cy="600164"/>
          </a:xfrm>
          <a:prstGeom prst="rect">
            <a:avLst/>
          </a:prstGeom>
          <a:noFill/>
        </p:spPr>
        <p:txBody>
          <a:bodyPr wrap="square" rtlCol="0">
            <a:spAutoFit/>
          </a:bodyPr>
          <a:lstStyle/>
          <a:p>
            <a:pPr>
              <a:lnSpc>
                <a:spcPct val="150000"/>
              </a:lnSpc>
            </a:pPr>
            <a:r>
              <a:rPr lang="en-US" sz="2200" b="1" dirty="0" smtClean="0">
                <a:solidFill>
                  <a:srgbClr val="FFFF00"/>
                </a:solidFill>
                <a:latin typeface="Arial" panose="020B0604020202020204" pitchFamily="34" charset="0"/>
                <a:cs typeface="Arial" panose="020B0604020202020204" pitchFamily="34" charset="0"/>
              </a:rPr>
              <a:t>Hướng dẫn</a:t>
            </a:r>
            <a:endParaRPr lang="en-US" sz="2200" b="1"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2" name="TextBox 61"/>
              <p:cNvSpPr txBox="1"/>
              <p:nvPr/>
            </p:nvSpPr>
            <p:spPr>
              <a:xfrm>
                <a:off x="2061545" y="2506426"/>
                <a:ext cx="2570039"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𝑎</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4</m:t>
                          </m:r>
                        </m:den>
                      </m:f>
                      <m:r>
                        <a:rPr lang="en-US" sz="2400" b="0" i="1" smtClean="0">
                          <a:solidFill>
                            <a:schemeClr val="bg1"/>
                          </a:solidFill>
                          <a:latin typeface="Cambria Math" panose="02040503050406030204" pitchFamily="18" charset="0"/>
                          <a:cs typeface="Arial" panose="020B0604020202020204" pitchFamily="34" charset="0"/>
                        </a:rPr>
                        <m:t> </m:t>
                      </m:r>
                      <m:borderBox>
                        <m:borderBoxPr>
                          <m:ctrlPr>
                            <a:rPr lang="en-US" sz="2400" b="0" i="1" smtClean="0">
                              <a:solidFill>
                                <a:schemeClr val="bg1"/>
                              </a:solidFill>
                              <a:latin typeface="Cambria Math" panose="02040503050406030204" pitchFamily="18" charset="0"/>
                              <a:cs typeface="Arial" panose="020B0604020202020204" pitchFamily="34" charset="0"/>
                            </a:rPr>
                          </m:ctrlPr>
                        </m:borderBoxPr>
                        <m:e/>
                      </m:borderBox>
                      <m:r>
                        <a:rPr lang="en-US" sz="2400" b="0" i="1" smtClean="0">
                          <a:solidFill>
                            <a:schemeClr val="bg1"/>
                          </a:solidFill>
                          <a:latin typeface="Cambria Math" panose="02040503050406030204" pitchFamily="18" charset="0"/>
                          <a:cs typeface="Arial" panose="020B0604020202020204" pitchFamily="34" charset="0"/>
                        </a:rPr>
                        <m:t>   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62" name="TextBox 61"/>
              <p:cNvSpPr txBox="1">
                <a:spLocks noRot="1" noChangeAspect="1" noMove="1" noResize="1" noEditPoints="1" noAdjustHandles="1" noChangeArrowheads="1" noChangeShapeType="1" noTextEdit="1"/>
              </p:cNvSpPr>
              <p:nvPr/>
            </p:nvSpPr>
            <p:spPr>
              <a:xfrm>
                <a:off x="2061545" y="2506426"/>
                <a:ext cx="2570039" cy="786177"/>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TextBox 62"/>
              <p:cNvSpPr txBox="1"/>
              <p:nvPr/>
            </p:nvSpPr>
            <p:spPr>
              <a:xfrm>
                <a:off x="2109169" y="4434269"/>
                <a:ext cx="3425049" cy="7861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𝑏</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10</m:t>
                          </m:r>
                        </m:num>
                        <m:den>
                          <m:r>
                            <a:rPr lang="en-US" sz="2400" b="0" i="1" smtClean="0">
                              <a:solidFill>
                                <a:schemeClr val="bg1"/>
                              </a:solidFill>
                              <a:latin typeface="Cambria Math" panose="02040503050406030204" pitchFamily="18" charset="0"/>
                              <a:cs typeface="Arial" panose="020B0604020202020204" pitchFamily="34" charset="0"/>
                            </a:rPr>
                            <m:t>9</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r>
                            <a:rPr lang="en-US" sz="2400" b="0" i="1" smtClean="0">
                              <a:solidFill>
                                <a:schemeClr val="bg1"/>
                              </a:solidFill>
                              <a:latin typeface="Cambria Math" panose="02040503050406030204" pitchFamily="18" charset="0"/>
                              <a:cs typeface="Arial" panose="020B0604020202020204" pitchFamily="34" charset="0"/>
                            </a:rPr>
                            <m:t>−1</m:t>
                          </m:r>
                        </m:e>
                      </m:d>
                      <m:r>
                        <a:rPr lang="en-US" sz="2400" b="0" i="1" smtClean="0">
                          <a:solidFill>
                            <a:schemeClr val="bg1"/>
                          </a:solidFill>
                          <a:latin typeface="Cambria Math" panose="02040503050406030204" pitchFamily="18" charset="0"/>
                          <a:cs typeface="Arial" panose="020B0604020202020204" pitchFamily="34" charset="0"/>
                        </a:rPr>
                        <m:t> </m:t>
                      </m:r>
                      <m:borderBox>
                        <m:borderBoxPr>
                          <m:ctrlPr>
                            <a:rPr lang="en-US" sz="2400" i="1">
                              <a:solidFill>
                                <a:schemeClr val="bg1"/>
                              </a:solidFill>
                              <a:latin typeface="Cambria Math" panose="02040503050406030204" pitchFamily="18" charset="0"/>
                              <a:cs typeface="Arial" panose="020B0604020202020204" pitchFamily="34" charset="0"/>
                            </a:rPr>
                          </m:ctrlPr>
                        </m:borderBoxPr>
                        <m:e/>
                      </m:borderBox>
                      <m:r>
                        <a:rPr lang="en-US" sz="2400" i="1">
                          <a:solidFill>
                            <a:schemeClr val="bg1"/>
                          </a:solidFill>
                          <a:latin typeface="Cambria Math" panose="02040503050406030204" pitchFamily="18" charset="0"/>
                          <a:cs typeface="Arial" panose="020B0604020202020204" pitchFamily="34" charset="0"/>
                        </a:rPr>
                        <m:t>  </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−9</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63" name="TextBox 62"/>
              <p:cNvSpPr txBox="1">
                <a:spLocks noRot="1" noChangeAspect="1" noMove="1" noResize="1" noEditPoints="1" noAdjustHandles="1" noChangeArrowheads="1" noChangeShapeType="1" noTextEdit="1"/>
              </p:cNvSpPr>
              <p:nvPr/>
            </p:nvSpPr>
            <p:spPr>
              <a:xfrm>
                <a:off x="2109169" y="4434269"/>
                <a:ext cx="3425049" cy="78617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TextBox 63"/>
              <p:cNvSpPr txBox="1"/>
              <p:nvPr/>
            </p:nvSpPr>
            <p:spPr>
              <a:xfrm>
                <a:off x="4183780" y="5494291"/>
                <a:ext cx="1767223"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10</m:t>
                          </m:r>
                        </m:num>
                        <m:den>
                          <m:r>
                            <a:rPr lang="en-US" sz="2400" b="0" i="1" smtClean="0">
                              <a:solidFill>
                                <a:schemeClr val="bg1"/>
                              </a:solidFill>
                              <a:latin typeface="Cambria Math" panose="02040503050406030204" pitchFamily="18" charset="0"/>
                              <a:cs typeface="Arial" panose="020B0604020202020204" pitchFamily="34" charset="0"/>
                            </a:rPr>
                            <m:t>9</m:t>
                          </m:r>
                        </m:den>
                      </m:f>
                      <m:r>
                        <a:rPr lang="en-US" sz="2400" b="0" i="1" smtClean="0">
                          <a:solidFill>
                            <a:schemeClr val="bg1"/>
                          </a:solidFill>
                          <a:latin typeface="Cambria Math" panose="02040503050406030204" pitchFamily="18" charset="0"/>
                          <a:cs typeface="Arial" panose="020B0604020202020204" pitchFamily="34" charset="0"/>
                        </a:rPr>
                        <m:t>+1</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64" name="TextBox 63"/>
              <p:cNvSpPr txBox="1">
                <a:spLocks noRot="1" noChangeAspect="1" noMove="1" noResize="1" noEditPoints="1" noAdjustHandles="1" noChangeArrowheads="1" noChangeShapeType="1" noTextEdit="1"/>
              </p:cNvSpPr>
              <p:nvPr/>
            </p:nvSpPr>
            <p:spPr>
              <a:xfrm>
                <a:off x="4183780" y="5494291"/>
                <a:ext cx="1767223" cy="79130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 name="TextBox 64"/>
              <p:cNvSpPr txBox="1"/>
              <p:nvPr/>
            </p:nvSpPr>
            <p:spPr>
              <a:xfrm>
                <a:off x="5527994" y="5485375"/>
                <a:ext cx="1902675"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10</m:t>
                          </m:r>
                        </m:num>
                        <m:den>
                          <m:r>
                            <a:rPr lang="en-US" sz="2400" b="0" i="1" smtClean="0">
                              <a:solidFill>
                                <a:schemeClr val="bg1"/>
                              </a:solidFill>
                              <a:latin typeface="Cambria Math" panose="02040503050406030204" pitchFamily="18" charset="0"/>
                              <a:cs typeface="Arial" panose="020B0604020202020204" pitchFamily="34" charset="0"/>
                            </a:rPr>
                            <m:t>9</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9</m:t>
                          </m:r>
                        </m:num>
                        <m:den>
                          <m:r>
                            <a:rPr lang="en-US" sz="2400" b="0" i="1" smtClean="0">
                              <a:solidFill>
                                <a:schemeClr val="bg1"/>
                              </a:solidFill>
                              <a:latin typeface="Cambria Math" panose="02040503050406030204" pitchFamily="18" charset="0"/>
                              <a:cs typeface="Arial" panose="020B0604020202020204" pitchFamily="34" charset="0"/>
                            </a:rPr>
                            <m:t>9</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65" name="TextBox 64"/>
              <p:cNvSpPr txBox="1">
                <a:spLocks noRot="1" noChangeAspect="1" noMove="1" noResize="1" noEditPoints="1" noAdjustHandles="1" noChangeArrowheads="1" noChangeShapeType="1" noTextEdit="1"/>
              </p:cNvSpPr>
              <p:nvPr/>
            </p:nvSpPr>
            <p:spPr>
              <a:xfrm>
                <a:off x="5527994" y="5485375"/>
                <a:ext cx="1902675" cy="793679"/>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 name="TextBox 66"/>
              <p:cNvSpPr txBox="1"/>
              <p:nvPr/>
            </p:nvSpPr>
            <p:spPr>
              <a:xfrm>
                <a:off x="7178311" y="5494176"/>
                <a:ext cx="93337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9</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67" name="TextBox 66"/>
              <p:cNvSpPr txBox="1">
                <a:spLocks noRot="1" noChangeAspect="1" noMove="1" noResize="1" noEditPoints="1" noAdjustHandles="1" noChangeArrowheads="1" noChangeShapeType="1" noTextEdit="1"/>
              </p:cNvSpPr>
              <p:nvPr/>
            </p:nvSpPr>
            <p:spPr>
              <a:xfrm>
                <a:off x="7178311" y="5494176"/>
                <a:ext cx="933377" cy="786177"/>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TextBox 67"/>
              <p:cNvSpPr txBox="1"/>
              <p:nvPr/>
            </p:nvSpPr>
            <p:spPr>
              <a:xfrm>
                <a:off x="2525026" y="5510594"/>
                <a:ext cx="1943752" cy="7861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10</m:t>
                          </m:r>
                        </m:num>
                        <m:den>
                          <m:r>
                            <a:rPr lang="en-US" sz="2400" b="0" i="1" smtClean="0">
                              <a:solidFill>
                                <a:schemeClr val="bg1"/>
                              </a:solidFill>
                              <a:latin typeface="Cambria Math" panose="02040503050406030204" pitchFamily="18" charset="0"/>
                              <a:cs typeface="Arial" panose="020B0604020202020204" pitchFamily="34" charset="0"/>
                            </a:rPr>
                            <m:t>9</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r>
                            <a:rPr lang="en-US" sz="2400" b="0" i="1" smtClean="0">
                              <a:solidFill>
                                <a:schemeClr val="bg1"/>
                              </a:solidFill>
                              <a:latin typeface="Cambria Math" panose="02040503050406030204" pitchFamily="18" charset="0"/>
                              <a:cs typeface="Arial" panose="020B0604020202020204" pitchFamily="34" charset="0"/>
                            </a:rPr>
                            <m:t>−1</m:t>
                          </m:r>
                        </m:e>
                      </m:d>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68" name="TextBox 67"/>
              <p:cNvSpPr txBox="1">
                <a:spLocks noRot="1" noChangeAspect="1" noMove="1" noResize="1" noEditPoints="1" noAdjustHandles="1" noChangeArrowheads="1" noChangeShapeType="1" noTextEdit="1"/>
              </p:cNvSpPr>
              <p:nvPr/>
            </p:nvSpPr>
            <p:spPr>
              <a:xfrm>
                <a:off x="2525026" y="5510594"/>
                <a:ext cx="1943752" cy="786177"/>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TextBox 68"/>
              <p:cNvSpPr txBox="1"/>
              <p:nvPr/>
            </p:nvSpPr>
            <p:spPr>
              <a:xfrm>
                <a:off x="8082189" y="5484350"/>
                <a:ext cx="933377"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−9</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69" name="TextBox 68"/>
              <p:cNvSpPr txBox="1">
                <a:spLocks noRot="1" noChangeAspect="1" noMove="1" noResize="1" noEditPoints="1" noAdjustHandles="1" noChangeArrowheads="1" noChangeShapeType="1" noTextEdit="1"/>
              </p:cNvSpPr>
              <p:nvPr/>
            </p:nvSpPr>
            <p:spPr>
              <a:xfrm>
                <a:off x="8082189" y="5484350"/>
                <a:ext cx="933377" cy="783804"/>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 name="TextBox 69"/>
              <p:cNvSpPr txBox="1"/>
              <p:nvPr/>
            </p:nvSpPr>
            <p:spPr>
              <a:xfrm>
                <a:off x="1886389" y="1419572"/>
                <a:ext cx="44555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00"/>
                          </a:solidFill>
                          <a:latin typeface="Cambria Math" panose="02040503050406030204" pitchFamily="18" charset="0"/>
                          <a:cs typeface="Arial" panose="020B0604020202020204" pitchFamily="34" charset="0"/>
                        </a:rPr>
                        <m:t>&gt;</m:t>
                      </m:r>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70" name="TextBox 69"/>
              <p:cNvSpPr txBox="1">
                <a:spLocks noRot="1" noChangeAspect="1" noMove="1" noResize="1" noEditPoints="1" noAdjustHandles="1" noChangeArrowheads="1" noChangeShapeType="1" noTextEdit="1"/>
              </p:cNvSpPr>
              <p:nvPr/>
            </p:nvSpPr>
            <p:spPr>
              <a:xfrm>
                <a:off x="1886389" y="1419572"/>
                <a:ext cx="445559" cy="461665"/>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TextBox 71"/>
              <p:cNvSpPr txBox="1"/>
              <p:nvPr/>
            </p:nvSpPr>
            <p:spPr>
              <a:xfrm>
                <a:off x="4993410" y="1407844"/>
                <a:ext cx="44555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00"/>
                          </a:solidFill>
                          <a:latin typeface="Cambria Math" panose="02040503050406030204" pitchFamily="18" charset="0"/>
                          <a:cs typeface="Arial" panose="020B0604020202020204" pitchFamily="34" charset="0"/>
                        </a:rPr>
                        <m:t>=</m:t>
                      </m:r>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72" name="TextBox 71"/>
              <p:cNvSpPr txBox="1">
                <a:spLocks noRot="1" noChangeAspect="1" noMove="1" noResize="1" noEditPoints="1" noAdjustHandles="1" noChangeArrowheads="1" noChangeShapeType="1" noTextEdit="1"/>
              </p:cNvSpPr>
              <p:nvPr/>
            </p:nvSpPr>
            <p:spPr>
              <a:xfrm>
                <a:off x="4993410" y="1407844"/>
                <a:ext cx="445559" cy="461665"/>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3" name="TextBox 72"/>
              <p:cNvSpPr txBox="1"/>
              <p:nvPr/>
            </p:nvSpPr>
            <p:spPr>
              <a:xfrm>
                <a:off x="6946368" y="3508804"/>
                <a:ext cx="9686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&gt;0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73" name="TextBox 72"/>
              <p:cNvSpPr txBox="1">
                <a:spLocks noRot="1" noChangeAspect="1" noMove="1" noResize="1" noEditPoints="1" noAdjustHandles="1" noChangeArrowheads="1" noChangeShapeType="1" noTextEdit="1"/>
              </p:cNvSpPr>
              <p:nvPr/>
            </p:nvSpPr>
            <p:spPr>
              <a:xfrm>
                <a:off x="6946368" y="3508804"/>
                <a:ext cx="968601" cy="461665"/>
              </a:xfrm>
              <a:prstGeom prst="rect">
                <a:avLst/>
              </a:prstGeom>
              <a:blipFill rotWithShape="0">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8739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down)">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left)">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wipe(left)">
                                      <p:cBhvr>
                                        <p:cTn id="57" dur="500"/>
                                        <p:tgtEl>
                                          <p:spTgt spid="7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500"/>
                                        <p:tgtEl>
                                          <p:spTgt spid="6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ipe(left)">
                                      <p:cBhvr>
                                        <p:cTn id="81" dur="500"/>
                                        <p:tgtEl>
                                          <p:spTgt spid="6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wipe(left)">
                                      <p:cBhvr>
                                        <p:cTn id="86" dur="500"/>
                                        <p:tgtEl>
                                          <p:spTgt spid="6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p:bldP spid="54" grpId="0"/>
      <p:bldP spid="55" grpId="0"/>
      <p:bldP spid="56" grpId="0"/>
      <p:bldP spid="57" grpId="0"/>
      <p:bldP spid="58" grpId="0"/>
      <p:bldP spid="60" grpId="0"/>
      <p:bldP spid="61" grpId="0"/>
      <p:bldP spid="62" grpId="0"/>
      <p:bldP spid="63" grpId="0"/>
      <p:bldP spid="64" grpId="0"/>
      <p:bldP spid="65" grpId="0"/>
      <p:bldP spid="67" grpId="0"/>
      <p:bldP spid="68" grpId="0"/>
      <p:bldP spid="69" grpId="0"/>
      <p:bldP spid="70"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212" y="224829"/>
            <a:ext cx="3471759"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3. Luyện tập</a:t>
            </a:r>
            <a:endParaRPr lang="vi-VN" sz="2600" b="1" dirty="0">
              <a:solidFill>
                <a:srgbClr val="FFFF00"/>
              </a:solidFill>
              <a:latin typeface="Arial (Body)"/>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3047999" y="298962"/>
                <a:ext cx="8994221" cy="600164"/>
              </a:xfrm>
              <a:prstGeom prst="rect">
                <a:avLst/>
              </a:prstGeom>
              <a:noFill/>
            </p:spPr>
            <p:txBody>
              <a:bodyPr wrap="square" rtlCol="0">
                <a:spAutoFit/>
              </a:bodyPr>
              <a:lstStyle/>
              <a:p>
                <a:pPr>
                  <a:lnSpc>
                    <a:spcPct val="150000"/>
                  </a:lnSpc>
                </a:pPr>
                <a:r>
                  <a:rPr lang="en-US" sz="2200" b="1" dirty="0" smtClean="0">
                    <a:solidFill>
                      <a:schemeClr val="bg1"/>
                    </a:solidFill>
                    <a:latin typeface="Arial" panose="020B0604020202020204" pitchFamily="34" charset="0"/>
                    <a:cs typeface="Arial" panose="020B0604020202020204" pitchFamily="34" charset="0"/>
                  </a:rPr>
                  <a:t>Bài 1. </a:t>
                </a:r>
                <a:r>
                  <a:rPr lang="en-US" sz="2200" dirty="0" smtClean="0">
                    <a:solidFill>
                      <a:schemeClr val="bg1"/>
                    </a:solidFill>
                    <a:latin typeface="Arial" panose="020B0604020202020204" pitchFamily="34" charset="0"/>
                    <a:cs typeface="Arial" panose="020B0604020202020204" pitchFamily="34" charset="0"/>
                  </a:rPr>
                  <a:t>Điền dấu thích hợp </a:t>
                </a:r>
                <a14:m>
                  <m:oMath xmlns:m="http://schemas.openxmlformats.org/officeDocument/2006/math">
                    <m:r>
                      <a:rPr lang="en-US" sz="2200" b="0" i="1" dirty="0" smtClean="0">
                        <a:solidFill>
                          <a:schemeClr val="bg1"/>
                        </a:solidFill>
                        <a:latin typeface="Cambria Math" panose="02040503050406030204" pitchFamily="18" charset="0"/>
                        <a:cs typeface="Arial" panose="020B0604020202020204" pitchFamily="34" charset="0"/>
                      </a:rPr>
                      <m:t>(&lt;;&gt;;=)</m:t>
                    </m:r>
                  </m:oMath>
                </a14:m>
                <a:r>
                  <a:rPr lang="en-US" sz="2200" dirty="0" smtClean="0">
                    <a:solidFill>
                      <a:schemeClr val="bg1"/>
                    </a:solidFill>
                    <a:latin typeface="Arial" panose="020B0604020202020204" pitchFamily="34" charset="0"/>
                    <a:cs typeface="Arial" panose="020B0604020202020204" pitchFamily="34" charset="0"/>
                  </a:rPr>
                  <a:t> vào ô trống.</a:t>
                </a:r>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3047999" y="298962"/>
                <a:ext cx="8994221" cy="600164"/>
              </a:xfrm>
              <a:prstGeom prst="rect">
                <a:avLst/>
              </a:prstGeom>
              <a:blipFill rotWithShape="0">
                <a:blip r:embed="rId3"/>
                <a:stretch>
                  <a:fillRect l="-881" b="-112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2868930" y="1245589"/>
                <a:ext cx="3425049" cy="7861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𝑏</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10</m:t>
                          </m:r>
                        </m:num>
                        <m:den>
                          <m:r>
                            <a:rPr lang="en-US" sz="2400" b="0" i="1" smtClean="0">
                              <a:solidFill>
                                <a:schemeClr val="bg1"/>
                              </a:solidFill>
                              <a:latin typeface="Cambria Math" panose="02040503050406030204" pitchFamily="18" charset="0"/>
                              <a:cs typeface="Arial" panose="020B0604020202020204" pitchFamily="34" charset="0"/>
                            </a:rPr>
                            <m:t>9</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r>
                            <a:rPr lang="en-US" sz="2400" b="0" i="1" smtClean="0">
                              <a:solidFill>
                                <a:schemeClr val="bg1"/>
                              </a:solidFill>
                              <a:latin typeface="Cambria Math" panose="02040503050406030204" pitchFamily="18" charset="0"/>
                              <a:cs typeface="Arial" panose="020B0604020202020204" pitchFamily="34" charset="0"/>
                            </a:rPr>
                            <m:t>−1</m:t>
                          </m:r>
                        </m:e>
                      </m:d>
                      <m:r>
                        <a:rPr lang="en-US" sz="2400" b="0" i="1" smtClean="0">
                          <a:solidFill>
                            <a:schemeClr val="bg1"/>
                          </a:solidFill>
                          <a:latin typeface="Cambria Math" panose="02040503050406030204" pitchFamily="18" charset="0"/>
                          <a:cs typeface="Arial" panose="020B0604020202020204" pitchFamily="34" charset="0"/>
                        </a:rPr>
                        <m:t> </m:t>
                      </m:r>
                      <m:borderBox>
                        <m:borderBoxPr>
                          <m:ctrlPr>
                            <a:rPr lang="en-US" sz="2400" i="1">
                              <a:solidFill>
                                <a:schemeClr val="bg1"/>
                              </a:solidFill>
                              <a:latin typeface="Cambria Math" panose="02040503050406030204" pitchFamily="18" charset="0"/>
                              <a:cs typeface="Arial" panose="020B0604020202020204" pitchFamily="34" charset="0"/>
                            </a:rPr>
                          </m:ctrlPr>
                        </m:borderBoxPr>
                        <m:e/>
                      </m:borderBox>
                      <m:r>
                        <a:rPr lang="en-US" sz="2400" i="1">
                          <a:solidFill>
                            <a:schemeClr val="bg1"/>
                          </a:solidFill>
                          <a:latin typeface="Cambria Math" panose="02040503050406030204" pitchFamily="18" charset="0"/>
                          <a:cs typeface="Arial" panose="020B0604020202020204" pitchFamily="34" charset="0"/>
                        </a:rPr>
                        <m:t>  </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−9</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0" name="TextBox 39"/>
              <p:cNvSpPr txBox="1">
                <a:spLocks noRot="1" noChangeAspect="1" noMove="1" noResize="1" noEditPoints="1" noAdjustHandles="1" noChangeArrowheads="1" noChangeShapeType="1" noTextEdit="1"/>
              </p:cNvSpPr>
              <p:nvPr/>
            </p:nvSpPr>
            <p:spPr>
              <a:xfrm>
                <a:off x="2868930" y="1245589"/>
                <a:ext cx="3425049" cy="7861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8684949" y="1214034"/>
                <a:ext cx="277158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𝑑</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4</m:t>
                          </m:r>
                        </m:num>
                        <m:den>
                          <m:r>
                            <a:rPr lang="en-US" sz="2400" b="0" i="1" smtClean="0">
                              <a:solidFill>
                                <a:schemeClr val="bg1"/>
                              </a:solidFill>
                              <a:latin typeface="Cambria Math" panose="02040503050406030204" pitchFamily="18" charset="0"/>
                              <a:cs typeface="Arial" panose="020B0604020202020204" pitchFamily="34" charset="0"/>
                            </a:rPr>
                            <m:t>15</m:t>
                          </m:r>
                        </m:den>
                      </m:f>
                      <m:borderBox>
                        <m:borderBoxPr>
                          <m:ctrlPr>
                            <a:rPr lang="en-US" sz="2400" i="1">
                              <a:solidFill>
                                <a:schemeClr val="bg1"/>
                              </a:solidFill>
                              <a:latin typeface="Cambria Math" panose="02040503050406030204" pitchFamily="18" charset="0"/>
                              <a:cs typeface="Arial" panose="020B0604020202020204" pitchFamily="34" charset="0"/>
                            </a:rPr>
                          </m:ctrlPr>
                        </m:borderBoxPr>
                        <m:e/>
                      </m:borderBox>
                      <m:r>
                        <a:rPr lang="en-US" sz="2400" b="0" i="1" smtClean="0">
                          <a:solidFill>
                            <a:schemeClr val="bg1"/>
                          </a:solidFill>
                          <a:latin typeface="Cambria Math" panose="02040503050406030204" pitchFamily="18" charset="0"/>
                          <a:cs typeface="Arial" panose="020B0604020202020204" pitchFamily="34" charset="0"/>
                        </a:rPr>
                        <m:t> </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8684949" y="1214034"/>
                <a:ext cx="2771586" cy="78617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p:cNvSpPr txBox="1"/>
              <p:nvPr/>
            </p:nvSpPr>
            <p:spPr>
              <a:xfrm>
                <a:off x="477960" y="1259029"/>
                <a:ext cx="2570039"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𝑎</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4</m:t>
                          </m:r>
                        </m:den>
                      </m:f>
                      <m:r>
                        <a:rPr lang="en-US" sz="2400" b="0" i="1" smtClean="0">
                          <a:solidFill>
                            <a:schemeClr val="bg1"/>
                          </a:solidFill>
                          <a:latin typeface="Cambria Math" panose="02040503050406030204" pitchFamily="18" charset="0"/>
                          <a:cs typeface="Arial" panose="020B0604020202020204" pitchFamily="34" charset="0"/>
                        </a:rPr>
                        <m:t> </m:t>
                      </m:r>
                      <m:borderBox>
                        <m:borderBoxPr>
                          <m:ctrlPr>
                            <a:rPr lang="en-US" sz="2400" b="0" i="1" smtClean="0">
                              <a:solidFill>
                                <a:schemeClr val="bg1"/>
                              </a:solidFill>
                              <a:latin typeface="Cambria Math" panose="02040503050406030204" pitchFamily="18" charset="0"/>
                              <a:cs typeface="Arial" panose="020B0604020202020204" pitchFamily="34" charset="0"/>
                            </a:rPr>
                          </m:ctrlPr>
                        </m:borderBoxPr>
                        <m:e/>
                      </m:borderBox>
                      <m:r>
                        <a:rPr lang="en-US" sz="2400" b="0" i="1" smtClean="0">
                          <a:solidFill>
                            <a:schemeClr val="bg1"/>
                          </a:solidFill>
                          <a:latin typeface="Cambria Math" panose="02040503050406030204" pitchFamily="18" charset="0"/>
                          <a:cs typeface="Arial" panose="020B0604020202020204" pitchFamily="34" charset="0"/>
                        </a:rPr>
                        <m:t>   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54" name="TextBox 53"/>
              <p:cNvSpPr txBox="1">
                <a:spLocks noRot="1" noChangeAspect="1" noMove="1" noResize="1" noEditPoints="1" noAdjustHandles="1" noChangeArrowheads="1" noChangeShapeType="1" noTextEdit="1"/>
              </p:cNvSpPr>
              <p:nvPr/>
            </p:nvSpPr>
            <p:spPr>
              <a:xfrm>
                <a:off x="477960" y="1259029"/>
                <a:ext cx="2570039" cy="78617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6235593" y="1230203"/>
                <a:ext cx="2592894"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𝑐</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8</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 </m:t>
                      </m:r>
                      <m:borderBox>
                        <m:borderBoxPr>
                          <m:ctrlPr>
                            <a:rPr lang="en-US" sz="2400" i="1">
                              <a:solidFill>
                                <a:schemeClr val="bg1"/>
                              </a:solidFill>
                              <a:latin typeface="Cambria Math" panose="02040503050406030204" pitchFamily="18" charset="0"/>
                              <a:cs typeface="Arial" panose="020B0604020202020204" pitchFamily="34" charset="0"/>
                            </a:rPr>
                          </m:ctrlPr>
                        </m:borderBoxPr>
                        <m:e/>
                      </m:borderBox>
                      <m:r>
                        <a:rPr lang="en-US" sz="2400" b="0" i="1" smtClean="0">
                          <a:solidFill>
                            <a:schemeClr val="bg1"/>
                          </a:solidFill>
                          <a:latin typeface="Cambria Math" panose="02040503050406030204" pitchFamily="18" charset="0"/>
                          <a:cs typeface="Arial" panose="020B0604020202020204" pitchFamily="34" charset="0"/>
                        </a:rPr>
                        <m:t>  1;</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55" name="TextBox 54"/>
              <p:cNvSpPr txBox="1">
                <a:spLocks noRot="1" noChangeAspect="1" noMove="1" noResize="1" noEditPoints="1" noAdjustHandles="1" noChangeArrowheads="1" noChangeShapeType="1" noTextEdit="1"/>
              </p:cNvSpPr>
              <p:nvPr/>
            </p:nvSpPr>
            <p:spPr>
              <a:xfrm>
                <a:off x="6235593" y="1230203"/>
                <a:ext cx="2592894" cy="793679"/>
              </a:xfrm>
              <a:prstGeom prst="rect">
                <a:avLst/>
              </a:prstGeom>
              <a:blipFill rotWithShape="0">
                <a:blip r:embed="rId7"/>
                <a:stretch>
                  <a:fillRect/>
                </a:stretch>
              </a:blipFill>
            </p:spPr>
            <p:txBody>
              <a:bodyPr/>
              <a:lstStyle/>
              <a:p>
                <a:r>
                  <a:rPr lang="en-US">
                    <a:noFill/>
                  </a:rPr>
                  <a:t> </a:t>
                </a:r>
              </a:p>
            </p:txBody>
          </p:sp>
        </mc:Fallback>
      </mc:AlternateContent>
      <p:sp>
        <p:nvSpPr>
          <p:cNvPr id="61" name="TextBox 60"/>
          <p:cNvSpPr txBox="1"/>
          <p:nvPr/>
        </p:nvSpPr>
        <p:spPr>
          <a:xfrm>
            <a:off x="477309" y="2279448"/>
            <a:ext cx="2036083" cy="600164"/>
          </a:xfrm>
          <a:prstGeom prst="rect">
            <a:avLst/>
          </a:prstGeom>
          <a:noFill/>
        </p:spPr>
        <p:txBody>
          <a:bodyPr wrap="square" rtlCol="0">
            <a:spAutoFit/>
          </a:bodyPr>
          <a:lstStyle/>
          <a:p>
            <a:pPr>
              <a:lnSpc>
                <a:spcPct val="150000"/>
              </a:lnSpc>
            </a:pPr>
            <a:r>
              <a:rPr lang="en-US" sz="2200" b="1" dirty="0" smtClean="0">
                <a:solidFill>
                  <a:srgbClr val="FFFF00"/>
                </a:solidFill>
                <a:latin typeface="Arial" panose="020B0604020202020204" pitchFamily="34" charset="0"/>
                <a:cs typeface="Arial" panose="020B0604020202020204" pitchFamily="34" charset="0"/>
              </a:rPr>
              <a:t>Hướng dẫn</a:t>
            </a:r>
            <a:endParaRPr lang="en-US" sz="2200" b="1"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0" name="TextBox 69"/>
              <p:cNvSpPr txBox="1"/>
              <p:nvPr/>
            </p:nvSpPr>
            <p:spPr>
              <a:xfrm>
                <a:off x="1886389" y="1419572"/>
                <a:ext cx="44555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00"/>
                          </a:solidFill>
                          <a:latin typeface="Cambria Math" panose="02040503050406030204" pitchFamily="18" charset="0"/>
                          <a:cs typeface="Arial" panose="020B0604020202020204" pitchFamily="34" charset="0"/>
                        </a:rPr>
                        <m:t>&gt;</m:t>
                      </m:r>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70" name="TextBox 69"/>
              <p:cNvSpPr txBox="1">
                <a:spLocks noRot="1" noChangeAspect="1" noMove="1" noResize="1" noEditPoints="1" noAdjustHandles="1" noChangeArrowheads="1" noChangeShapeType="1" noTextEdit="1"/>
              </p:cNvSpPr>
              <p:nvPr/>
            </p:nvSpPr>
            <p:spPr>
              <a:xfrm>
                <a:off x="1886389" y="1419572"/>
                <a:ext cx="445559"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TextBox 71"/>
              <p:cNvSpPr txBox="1"/>
              <p:nvPr/>
            </p:nvSpPr>
            <p:spPr>
              <a:xfrm>
                <a:off x="4993410" y="1407844"/>
                <a:ext cx="44555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00"/>
                          </a:solidFill>
                          <a:latin typeface="Cambria Math" panose="02040503050406030204" pitchFamily="18" charset="0"/>
                          <a:cs typeface="Arial" panose="020B0604020202020204" pitchFamily="34" charset="0"/>
                        </a:rPr>
                        <m:t>=</m:t>
                      </m:r>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72" name="TextBox 71"/>
              <p:cNvSpPr txBox="1">
                <a:spLocks noRot="1" noChangeAspect="1" noMove="1" noResize="1" noEditPoints="1" noAdjustHandles="1" noChangeArrowheads="1" noChangeShapeType="1" noTextEdit="1"/>
              </p:cNvSpPr>
              <p:nvPr/>
            </p:nvSpPr>
            <p:spPr>
              <a:xfrm>
                <a:off x="4993410" y="1407844"/>
                <a:ext cx="445559"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976934" y="3763034"/>
                <a:ext cx="1920651"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8</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 </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976934" y="3763034"/>
                <a:ext cx="1920651" cy="793679"/>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2277812" y="3763033"/>
                <a:ext cx="1920651"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8</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 </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2277812" y="3763033"/>
                <a:ext cx="1920651" cy="793679"/>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3642867" y="3763033"/>
                <a:ext cx="1920651"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15</m:t>
                          </m:r>
                        </m:num>
                        <m:den>
                          <m:r>
                            <a:rPr lang="en-US" sz="2400" b="0" i="1" smtClean="0">
                              <a:solidFill>
                                <a:schemeClr val="bg1"/>
                              </a:solidFill>
                              <a:latin typeface="Cambria Math" panose="02040503050406030204" pitchFamily="18" charset="0"/>
                              <a:cs typeface="Arial" panose="020B0604020202020204" pitchFamily="34" charset="0"/>
                            </a:rPr>
                            <m:t>24</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20</m:t>
                          </m:r>
                        </m:num>
                        <m:den>
                          <m:r>
                            <a:rPr lang="en-US" sz="2400" b="0" i="1" smtClean="0">
                              <a:solidFill>
                                <a:schemeClr val="bg1"/>
                              </a:solidFill>
                              <a:latin typeface="Cambria Math" panose="02040503050406030204" pitchFamily="18" charset="0"/>
                              <a:cs typeface="Arial" panose="020B0604020202020204" pitchFamily="34" charset="0"/>
                            </a:rPr>
                            <m:t>24</m:t>
                          </m:r>
                        </m:den>
                      </m:f>
                      <m:r>
                        <a:rPr lang="en-US" sz="2400" b="0" i="1" smtClean="0">
                          <a:solidFill>
                            <a:schemeClr val="bg1"/>
                          </a:solidFill>
                          <a:latin typeface="Cambria Math" panose="02040503050406030204" pitchFamily="18" charset="0"/>
                          <a:cs typeface="Arial" panose="020B0604020202020204" pitchFamily="34" charset="0"/>
                        </a:rPr>
                        <m:t> </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3642867" y="3763033"/>
                <a:ext cx="1920651" cy="793679"/>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4930938" y="3767704"/>
                <a:ext cx="1575580"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35</m:t>
                          </m:r>
                        </m:num>
                        <m:den>
                          <m:r>
                            <a:rPr lang="en-US" sz="2400" b="0" i="1" smtClean="0">
                              <a:solidFill>
                                <a:schemeClr val="bg1"/>
                              </a:solidFill>
                              <a:latin typeface="Cambria Math" panose="02040503050406030204" pitchFamily="18" charset="0"/>
                              <a:cs typeface="Arial" panose="020B0604020202020204" pitchFamily="34" charset="0"/>
                            </a:rPr>
                            <m:t>24</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4930938" y="3767704"/>
                <a:ext cx="1575580" cy="79130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1019536" y="5553058"/>
                <a:ext cx="189560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4</m:t>
                          </m:r>
                        </m:num>
                        <m:den>
                          <m:r>
                            <a:rPr lang="en-US" sz="2400" b="0" i="1" smtClean="0">
                              <a:solidFill>
                                <a:schemeClr val="bg1"/>
                              </a:solidFill>
                              <a:latin typeface="Cambria Math" panose="02040503050406030204" pitchFamily="18" charset="0"/>
                              <a:cs typeface="Arial" panose="020B0604020202020204" pitchFamily="34" charset="0"/>
                            </a:rPr>
                            <m:t>15</m:t>
                          </m:r>
                        </m:den>
                      </m:f>
                      <m:r>
                        <a:rPr lang="en-US" sz="2400" b="0" i="1" smtClean="0">
                          <a:solidFill>
                            <a:schemeClr val="bg1"/>
                          </a:solidFill>
                          <a:latin typeface="Cambria Math" panose="02040503050406030204" pitchFamily="18" charset="0"/>
                          <a:cs typeface="Arial" panose="020B0604020202020204" pitchFamily="34" charset="0"/>
                        </a:rPr>
                        <m:t> </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1019536" y="5553058"/>
                <a:ext cx="1895606" cy="78617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2471646" y="5553058"/>
                <a:ext cx="1895606" cy="7848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−4</m:t>
                          </m:r>
                        </m:num>
                        <m:den>
                          <m:r>
                            <a:rPr lang="en-US" sz="2400" b="0" i="1" smtClean="0">
                              <a:solidFill>
                                <a:schemeClr val="bg1"/>
                              </a:solidFill>
                              <a:latin typeface="Cambria Math" panose="02040503050406030204" pitchFamily="18" charset="0"/>
                              <a:cs typeface="Arial" panose="020B0604020202020204" pitchFamily="34" charset="0"/>
                            </a:rPr>
                            <m:t>15</m:t>
                          </m:r>
                        </m:den>
                      </m:f>
                      <m:r>
                        <a:rPr lang="en-US" sz="2400" b="0" i="1" smtClean="0">
                          <a:solidFill>
                            <a:schemeClr val="bg1"/>
                          </a:solidFill>
                          <a:latin typeface="Cambria Math" panose="02040503050406030204" pitchFamily="18" charset="0"/>
                          <a:cs typeface="Arial" panose="020B0604020202020204" pitchFamily="34" charset="0"/>
                        </a:rPr>
                        <m:t> </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2471646" y="5553058"/>
                <a:ext cx="1895606" cy="784830"/>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3983135" y="5553058"/>
                <a:ext cx="1895606" cy="7848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−6</m:t>
                          </m:r>
                        </m:num>
                        <m:den>
                          <m:r>
                            <a:rPr lang="en-US" sz="2400" b="0" i="1" smtClean="0">
                              <a:solidFill>
                                <a:schemeClr val="bg1"/>
                              </a:solidFill>
                              <a:latin typeface="Cambria Math" panose="02040503050406030204" pitchFamily="18" charset="0"/>
                              <a:cs typeface="Arial" panose="020B0604020202020204" pitchFamily="34" charset="0"/>
                            </a:rPr>
                            <m:t>15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−4</m:t>
                          </m:r>
                        </m:num>
                        <m:den>
                          <m:r>
                            <a:rPr lang="en-US" sz="2400" b="0" i="1" smtClean="0">
                              <a:solidFill>
                                <a:schemeClr val="bg1"/>
                              </a:solidFill>
                              <a:latin typeface="Cambria Math" panose="02040503050406030204" pitchFamily="18" charset="0"/>
                              <a:cs typeface="Arial" panose="020B0604020202020204" pitchFamily="34" charset="0"/>
                            </a:rPr>
                            <m:t>15</m:t>
                          </m:r>
                        </m:den>
                      </m:f>
                      <m:r>
                        <a:rPr lang="en-US" sz="2400" b="0" i="1" smtClean="0">
                          <a:solidFill>
                            <a:schemeClr val="bg1"/>
                          </a:solidFill>
                          <a:latin typeface="Cambria Math" panose="02040503050406030204" pitchFamily="18" charset="0"/>
                          <a:cs typeface="Arial" panose="020B0604020202020204" pitchFamily="34" charset="0"/>
                        </a:rPr>
                        <m:t> </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3983135" y="5553058"/>
                <a:ext cx="1895606" cy="784830"/>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5637849" y="5553556"/>
                <a:ext cx="1363048"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−10 </m:t>
                          </m:r>
                        </m:num>
                        <m:den>
                          <m:r>
                            <a:rPr lang="en-US" sz="2400" b="0" i="1" smtClean="0">
                              <a:solidFill>
                                <a:schemeClr val="bg1"/>
                              </a:solidFill>
                              <a:latin typeface="Cambria Math" panose="02040503050406030204" pitchFamily="18" charset="0"/>
                              <a:cs typeface="Arial" panose="020B0604020202020204" pitchFamily="34" charset="0"/>
                            </a:rPr>
                            <m:t>15</m:t>
                          </m:r>
                        </m:den>
                      </m:f>
                      <m:r>
                        <a:rPr lang="en-US" sz="2400" b="0" i="1" smtClean="0">
                          <a:solidFill>
                            <a:schemeClr val="bg1"/>
                          </a:solidFill>
                          <a:latin typeface="Cambria Math" panose="02040503050406030204" pitchFamily="18" charset="0"/>
                          <a:cs typeface="Arial" panose="020B0604020202020204" pitchFamily="34" charset="0"/>
                        </a:rPr>
                        <m:t> </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3" name="TextBox 32"/>
              <p:cNvSpPr txBox="1">
                <a:spLocks noRot="1" noChangeAspect="1" noMove="1" noResize="1" noEditPoints="1" noAdjustHandles="1" noChangeArrowheads="1" noChangeShapeType="1" noTextEdit="1"/>
              </p:cNvSpPr>
              <p:nvPr/>
            </p:nvSpPr>
            <p:spPr>
              <a:xfrm>
                <a:off x="5637849" y="5553556"/>
                <a:ext cx="1363048" cy="786177"/>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6559836" y="5546665"/>
                <a:ext cx="1363048"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6559836" y="5546665"/>
                <a:ext cx="1363048" cy="783804"/>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893900" y="2938438"/>
                <a:ext cx="2592894"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𝑐</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8</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 </m:t>
                      </m:r>
                      <m:borderBox>
                        <m:borderBoxPr>
                          <m:ctrlPr>
                            <a:rPr lang="en-US" sz="2400" i="1">
                              <a:solidFill>
                                <a:schemeClr val="bg1"/>
                              </a:solidFill>
                              <a:latin typeface="Cambria Math" panose="02040503050406030204" pitchFamily="18" charset="0"/>
                              <a:cs typeface="Arial" panose="020B0604020202020204" pitchFamily="34" charset="0"/>
                            </a:rPr>
                          </m:ctrlPr>
                        </m:borderBoxPr>
                        <m:e/>
                      </m:borderBox>
                      <m:r>
                        <a:rPr lang="en-US" sz="2400" b="0" i="1" smtClean="0">
                          <a:solidFill>
                            <a:schemeClr val="bg1"/>
                          </a:solidFill>
                          <a:latin typeface="Cambria Math" panose="02040503050406030204" pitchFamily="18" charset="0"/>
                          <a:cs typeface="Arial" panose="020B0604020202020204" pitchFamily="34" charset="0"/>
                        </a:rPr>
                        <m:t>  1;</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893900" y="2938438"/>
                <a:ext cx="2592894" cy="793679"/>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7793831" y="1376289"/>
                <a:ext cx="44555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00"/>
                          </a:solidFill>
                          <a:latin typeface="Cambria Math" panose="02040503050406030204" pitchFamily="18" charset="0"/>
                          <a:cs typeface="Arial" panose="020B0604020202020204" pitchFamily="34" charset="0"/>
                        </a:rPr>
                        <m:t>&gt;</m:t>
                      </m:r>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36" name="TextBox 35"/>
              <p:cNvSpPr txBox="1">
                <a:spLocks noRot="1" noChangeAspect="1" noMove="1" noResize="1" noEditPoints="1" noAdjustHandles="1" noChangeArrowheads="1" noChangeShapeType="1" noTextEdit="1"/>
              </p:cNvSpPr>
              <p:nvPr/>
            </p:nvSpPr>
            <p:spPr>
              <a:xfrm>
                <a:off x="7793831" y="1376289"/>
                <a:ext cx="445559" cy="461665"/>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871281" y="4677207"/>
                <a:ext cx="277158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𝑑</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4</m:t>
                          </m:r>
                        </m:num>
                        <m:den>
                          <m:r>
                            <a:rPr lang="en-US" sz="2400" b="0" i="1" smtClean="0">
                              <a:solidFill>
                                <a:schemeClr val="bg1"/>
                              </a:solidFill>
                              <a:latin typeface="Cambria Math" panose="02040503050406030204" pitchFamily="18" charset="0"/>
                              <a:cs typeface="Arial" panose="020B0604020202020204" pitchFamily="34" charset="0"/>
                            </a:rPr>
                            <m:t>15</m:t>
                          </m:r>
                        </m:den>
                      </m:f>
                      <m:borderBox>
                        <m:borderBoxPr>
                          <m:ctrlPr>
                            <a:rPr lang="en-US" sz="2400" i="1">
                              <a:solidFill>
                                <a:schemeClr val="bg1"/>
                              </a:solidFill>
                              <a:latin typeface="Cambria Math" panose="02040503050406030204" pitchFamily="18" charset="0"/>
                              <a:cs typeface="Arial" panose="020B0604020202020204" pitchFamily="34" charset="0"/>
                            </a:rPr>
                          </m:ctrlPr>
                        </m:borderBoxPr>
                        <m:e/>
                      </m:borderBox>
                      <m:r>
                        <a:rPr lang="en-US" sz="2400" b="0" i="1" smtClean="0">
                          <a:solidFill>
                            <a:schemeClr val="bg1"/>
                          </a:solidFill>
                          <a:latin typeface="Cambria Math" panose="02040503050406030204" pitchFamily="18" charset="0"/>
                          <a:cs typeface="Arial" panose="020B0604020202020204" pitchFamily="34" charset="0"/>
                        </a:rPr>
                        <m:t> </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6</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7" name="TextBox 36"/>
              <p:cNvSpPr txBox="1">
                <a:spLocks noRot="1" noChangeAspect="1" noMove="1" noResize="1" noEditPoints="1" noAdjustHandles="1" noChangeArrowheads="1" noChangeShapeType="1" noTextEdit="1"/>
              </p:cNvSpPr>
              <p:nvPr/>
            </p:nvSpPr>
            <p:spPr>
              <a:xfrm>
                <a:off x="871281" y="4677207"/>
                <a:ext cx="2771586" cy="786177"/>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7643063" y="5546665"/>
                <a:ext cx="817691"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4</m:t>
                          </m:r>
                        </m:num>
                        <m:den>
                          <m:r>
                            <a:rPr lang="en-US" sz="2400" b="0" i="1" smtClean="0">
                              <a:solidFill>
                                <a:schemeClr val="bg1"/>
                              </a:solidFill>
                              <a:latin typeface="Cambria Math" panose="02040503050406030204" pitchFamily="18" charset="0"/>
                              <a:cs typeface="Arial" panose="020B0604020202020204" pitchFamily="34" charset="0"/>
                            </a:rPr>
                            <m:t>6</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8" name="TextBox 37"/>
              <p:cNvSpPr txBox="1">
                <a:spLocks noRot="1" noChangeAspect="1" noMove="1" noResize="1" noEditPoints="1" noAdjustHandles="1" noChangeArrowheads="1" noChangeShapeType="1" noTextEdit="1"/>
              </p:cNvSpPr>
              <p:nvPr/>
            </p:nvSpPr>
            <p:spPr>
              <a:xfrm>
                <a:off x="7643063" y="5546665"/>
                <a:ext cx="817691" cy="783804"/>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8460754" y="5553058"/>
                <a:ext cx="817691"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&lt;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6</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9" name="TextBox 38"/>
              <p:cNvSpPr txBox="1">
                <a:spLocks noRot="1" noChangeAspect="1" noMove="1" noResize="1" noEditPoints="1" noAdjustHandles="1" noChangeArrowheads="1" noChangeShapeType="1" noTextEdit="1"/>
              </p:cNvSpPr>
              <p:nvPr/>
            </p:nvSpPr>
            <p:spPr>
              <a:xfrm>
                <a:off x="8460754" y="5553058"/>
                <a:ext cx="817691" cy="783804"/>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10348207" y="1376289"/>
                <a:ext cx="44555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00"/>
                          </a:solidFill>
                          <a:latin typeface="Cambria Math" panose="02040503050406030204" pitchFamily="18" charset="0"/>
                          <a:cs typeface="Arial" panose="020B0604020202020204" pitchFamily="34" charset="0"/>
                        </a:rPr>
                        <m:t>&lt;</m:t>
                      </m:r>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42" name="TextBox 41"/>
              <p:cNvSpPr txBox="1">
                <a:spLocks noRot="1" noChangeAspect="1" noMove="1" noResize="1" noEditPoints="1" noAdjustHandles="1" noChangeArrowheads="1" noChangeShapeType="1" noTextEdit="1"/>
              </p:cNvSpPr>
              <p:nvPr/>
            </p:nvSpPr>
            <p:spPr>
              <a:xfrm>
                <a:off x="10348207" y="1376289"/>
                <a:ext cx="445559" cy="461665"/>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6057772" y="3929039"/>
                <a:ext cx="89749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&gt;1</m:t>
                      </m:r>
                      <m:r>
                        <a:rPr lang="en-US" sz="2400" b="0" i="1" smtClean="0">
                          <a:solidFill>
                            <a:schemeClr val="bg1"/>
                          </a:solidFill>
                          <a:latin typeface="Cambria Math" panose="02040503050406030204" pitchFamily="18" charset="0"/>
                          <a:cs typeface="Arial" panose="020B0604020202020204" pitchFamily="34" charset="0"/>
                        </a:rPr>
                        <m:t> </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3" name="TextBox 42"/>
              <p:cNvSpPr txBox="1">
                <a:spLocks noRot="1" noChangeAspect="1" noMove="1" noResize="1" noEditPoints="1" noAdjustHandles="1" noChangeArrowheads="1" noChangeShapeType="1" noTextEdit="1"/>
              </p:cNvSpPr>
              <p:nvPr/>
            </p:nvSpPr>
            <p:spPr>
              <a:xfrm>
                <a:off x="6057772" y="3929039"/>
                <a:ext cx="897491" cy="461665"/>
              </a:xfrm>
              <a:prstGeom prst="rect">
                <a:avLst/>
              </a:prstGeom>
              <a:blipFill rotWithShape="0">
                <a:blip r:embed="rId2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844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left)">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29" grpId="0"/>
      <p:bldP spid="30" grpId="0"/>
      <p:bldP spid="31" grpId="0"/>
      <p:bldP spid="33" grpId="0"/>
      <p:bldP spid="34" grpId="0"/>
      <p:bldP spid="35" grpId="0"/>
      <p:bldP spid="36" grpId="0"/>
      <p:bldP spid="37" grpId="0"/>
      <p:bldP spid="38" grpId="0"/>
      <p:bldP spid="39"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212" y="224829"/>
            <a:ext cx="3471759"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3. Luyện tập</a:t>
            </a:r>
            <a:endParaRPr lang="vi-VN" sz="2600" b="1" dirty="0">
              <a:solidFill>
                <a:srgbClr val="FFFF00"/>
              </a:solidFill>
              <a:latin typeface="Arial (Body)"/>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4930015" y="206969"/>
                <a:ext cx="2832795" cy="646331"/>
              </a:xfrm>
              <a:prstGeom prst="rect">
                <a:avLst/>
              </a:prstGeom>
              <a:noFill/>
            </p:spPr>
            <p:txBody>
              <a:bodyPr wrap="square" rtlCol="0">
                <a:spAutoFit/>
              </a:bodyPr>
              <a:lstStyle/>
              <a:p>
                <a:pPr>
                  <a:lnSpc>
                    <a:spcPct val="150000"/>
                  </a:lnSpc>
                </a:pPr>
                <a:r>
                  <a:rPr lang="en-US" sz="2400" b="1" dirty="0" err="1" smtClean="0">
                    <a:solidFill>
                      <a:schemeClr val="bg1"/>
                    </a:solidFill>
                    <a:latin typeface="Arial" panose="020B0604020202020204" pitchFamily="34" charset="0"/>
                    <a:cs typeface="Arial" panose="020B0604020202020204" pitchFamily="34" charset="0"/>
                  </a:rPr>
                  <a:t>Bài</a:t>
                </a:r>
                <a:r>
                  <a:rPr lang="en-US" sz="2400" b="1" dirty="0" smtClean="0">
                    <a:solidFill>
                      <a:schemeClr val="bg1"/>
                    </a:solidFill>
                    <a:latin typeface="Arial" panose="020B0604020202020204" pitchFamily="34" charset="0"/>
                    <a:cs typeface="Arial" panose="020B0604020202020204" pitchFamily="34" charset="0"/>
                  </a:rPr>
                  <a:t> 2. </a:t>
                </a:r>
                <a:r>
                  <a:rPr lang="en-US" sz="2400" dirty="0" smtClean="0">
                    <a:solidFill>
                      <a:schemeClr val="bg1"/>
                    </a:solidFill>
                    <a:latin typeface="Arial" panose="020B0604020202020204" pitchFamily="34" charset="0"/>
                    <a:cs typeface="Arial" panose="020B0604020202020204" pitchFamily="34" charset="0"/>
                  </a:rPr>
                  <a:t>Tìm </a:t>
                </a:r>
                <a14:m>
                  <m:oMath xmlns:m="http://schemas.openxmlformats.org/officeDocument/2006/math">
                    <m:r>
                      <a:rPr lang="en-US" sz="2400" i="1" dirty="0" smtClean="0">
                        <a:solidFill>
                          <a:schemeClr val="bg1"/>
                        </a:solidFill>
                        <a:latin typeface="Cambria Math" panose="02040503050406030204" pitchFamily="18" charset="0"/>
                        <a:cs typeface="Arial" panose="020B0604020202020204" pitchFamily="34" charset="0"/>
                      </a:rPr>
                      <m:t>𝑥</m:t>
                    </m:r>
                  </m:oMath>
                </a14:m>
                <a:r>
                  <a:rPr lang="en-US" sz="2400" dirty="0" smtClean="0">
                    <a:solidFill>
                      <a:schemeClr val="bg1"/>
                    </a:solidFill>
                    <a:latin typeface="Arial" panose="020B0604020202020204" pitchFamily="34" charset="0"/>
                    <a:cs typeface="Arial" panose="020B0604020202020204" pitchFamily="34" charset="0"/>
                  </a:rPr>
                  <a:t>, biết </a:t>
                </a:r>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4930015" y="206969"/>
                <a:ext cx="2832795" cy="646331"/>
              </a:xfrm>
              <a:prstGeom prst="rect">
                <a:avLst/>
              </a:prstGeom>
              <a:blipFill rotWithShape="0">
                <a:blip r:embed="rId3"/>
                <a:stretch>
                  <a:fillRect l="-3448" b="-113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691698" y="1096199"/>
                <a:ext cx="2769695"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𝑎</m:t>
                      </m:r>
                      <m:r>
                        <a:rPr lang="en-US" sz="2200" b="0" i="1" smtClean="0">
                          <a:solidFill>
                            <a:schemeClr val="bg1"/>
                          </a:solidFill>
                          <a:latin typeface="Cambria Math" panose="02040503050406030204" pitchFamily="18" charset="0"/>
                          <a:cs typeface="Arial" panose="020B0604020202020204" pitchFamily="34" charset="0"/>
                        </a:rPr>
                        <m:t>) </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5</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4</m:t>
                          </m:r>
                        </m:den>
                      </m:f>
                      <m:r>
                        <a:rPr lang="en-US" sz="2200" b="0" i="1" smtClean="0">
                          <a:solidFill>
                            <a:schemeClr val="bg1"/>
                          </a:solidFill>
                          <a:latin typeface="Cambria Math" panose="02040503050406030204" pitchFamily="18" charset="0"/>
                          <a:cs typeface="Arial" panose="020B0604020202020204" pitchFamily="34" charset="0"/>
                        </a:rPr>
                        <m:t>;</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691698" y="1096199"/>
                <a:ext cx="2769695" cy="72834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1836613" y="2071610"/>
                <a:ext cx="2769695"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𝑎</m:t>
                      </m:r>
                      <m:r>
                        <a:rPr lang="en-US" sz="2200" b="0" i="1" smtClean="0">
                          <a:solidFill>
                            <a:schemeClr val="bg1"/>
                          </a:solidFill>
                          <a:latin typeface="Cambria Math" panose="02040503050406030204" pitchFamily="18" charset="0"/>
                          <a:cs typeface="Arial" panose="020B0604020202020204" pitchFamily="34" charset="0"/>
                        </a:rPr>
                        <m:t>) </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5</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4</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1836613" y="2071610"/>
                <a:ext cx="2769695" cy="728341"/>
              </a:xfrm>
              <a:prstGeom prst="rect">
                <a:avLst/>
              </a:prstGeom>
              <a:blipFill rotWithShape="0">
                <a:blip r:embed="rId5"/>
                <a:stretch>
                  <a:fillRect/>
                </a:stretch>
              </a:blipFill>
            </p:spPr>
            <p:txBody>
              <a:bodyPr/>
              <a:lstStyle/>
              <a:p>
                <a:r>
                  <a:rPr lang="en-US">
                    <a:noFill/>
                  </a:rPr>
                  <a:t> </a:t>
                </a:r>
              </a:p>
            </p:txBody>
          </p:sp>
        </mc:Fallback>
      </mc:AlternateContent>
      <p:sp>
        <p:nvSpPr>
          <p:cNvPr id="22" name="TextBox 21"/>
          <p:cNvSpPr txBox="1"/>
          <p:nvPr/>
        </p:nvSpPr>
        <p:spPr>
          <a:xfrm>
            <a:off x="478517" y="2035529"/>
            <a:ext cx="1205283" cy="537391"/>
          </a:xfrm>
          <a:prstGeom prst="rect">
            <a:avLst/>
          </a:prstGeom>
          <a:noFill/>
        </p:spPr>
        <p:txBody>
          <a:bodyPr wrap="square" rtlCol="0">
            <a:spAutoFit/>
          </a:bodyPr>
          <a:lstStyle/>
          <a:p>
            <a:pPr>
              <a:lnSpc>
                <a:spcPct val="150000"/>
              </a:lnSpc>
            </a:pPr>
            <a:r>
              <a:rPr lang="en-US" sz="2200" b="1" dirty="0" smtClean="0">
                <a:solidFill>
                  <a:srgbClr val="FFFF00"/>
                </a:solidFill>
                <a:latin typeface="Arial" panose="020B0604020202020204" pitchFamily="34" charset="0"/>
                <a:cs typeface="Arial" panose="020B0604020202020204" pitchFamily="34" charset="0"/>
              </a:rPr>
              <a:t>Lời giải</a:t>
            </a:r>
            <a:endParaRPr lang="en-US" sz="2200" b="1"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TextBox 22"/>
              <p:cNvSpPr txBox="1"/>
              <p:nvPr/>
            </p:nvSpPr>
            <p:spPr>
              <a:xfrm>
                <a:off x="2536070" y="2821340"/>
                <a:ext cx="2106078" cy="7284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        =</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4</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i="1">
                              <a:solidFill>
                                <a:schemeClr val="bg1"/>
                              </a:solidFill>
                              <a:latin typeface="Cambria Math" panose="02040503050406030204" pitchFamily="18" charset="0"/>
                              <a:cs typeface="Arial" panose="020B0604020202020204" pitchFamily="34" charset="0"/>
                            </a:rPr>
                          </m:ctrlPr>
                        </m:fPr>
                        <m:num>
                          <m:r>
                            <a:rPr lang="en-US" sz="2200" i="1">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5</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2536070" y="2821340"/>
                <a:ext cx="2106078" cy="72840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2553323" y="3531278"/>
                <a:ext cx="2277276" cy="7284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        =</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4</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i="1">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m:t>
                          </m:r>
                          <m:r>
                            <a:rPr lang="en-US" sz="2200" i="1">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5</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2553323" y="3531278"/>
                <a:ext cx="2277276" cy="72840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2562856" y="4247052"/>
                <a:ext cx="2391337" cy="735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       =</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5</m:t>
                          </m:r>
                        </m:num>
                        <m:den>
                          <m:r>
                            <a:rPr lang="en-US" sz="2200" b="0" i="1" smtClean="0">
                              <a:solidFill>
                                <a:schemeClr val="bg1"/>
                              </a:solidFill>
                              <a:latin typeface="Cambria Math" panose="02040503050406030204" pitchFamily="18" charset="0"/>
                              <a:cs typeface="Arial" panose="020B0604020202020204" pitchFamily="34" charset="0"/>
                            </a:rPr>
                            <m:t>20</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−8</m:t>
                          </m:r>
                        </m:num>
                        <m:den>
                          <m:r>
                            <a:rPr lang="en-US" sz="2200" b="0" i="1" smtClean="0">
                              <a:solidFill>
                                <a:schemeClr val="bg1"/>
                              </a:solidFill>
                              <a:latin typeface="Cambria Math" panose="02040503050406030204" pitchFamily="18" charset="0"/>
                              <a:cs typeface="Arial" panose="020B0604020202020204" pitchFamily="34" charset="0"/>
                            </a:rPr>
                            <m:t>20</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2562856" y="4247052"/>
                <a:ext cx="2391337" cy="73520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2450916" y="5090394"/>
                <a:ext cx="1915579" cy="7330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       =</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−3</m:t>
                          </m:r>
                        </m:num>
                        <m:den>
                          <m:r>
                            <a:rPr lang="en-US" sz="2200" b="0" i="1" smtClean="0">
                              <a:solidFill>
                                <a:schemeClr val="bg1"/>
                              </a:solidFill>
                              <a:latin typeface="Cambria Math" panose="02040503050406030204" pitchFamily="18" charset="0"/>
                              <a:cs typeface="Arial" panose="020B0604020202020204" pitchFamily="34" charset="0"/>
                            </a:rPr>
                            <m:t>20</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2450916" y="5090394"/>
                <a:ext cx="1915579" cy="73302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3014436" y="5813515"/>
                <a:ext cx="1915579" cy="7330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solidFill>
                            <a:schemeClr val="bg1"/>
                          </a:solidFill>
                          <a:latin typeface="Cambria Math" panose="02040503050406030204" pitchFamily="18" charset="0"/>
                          <a:cs typeface="Arial" panose="020B0604020202020204" pitchFamily="34" charset="0"/>
                        </a:rPr>
                        <m:t>V</m:t>
                      </m:r>
                      <m:r>
                        <a:rPr lang="en-US" sz="2200" b="0" i="0" smtClean="0">
                          <a:solidFill>
                            <a:schemeClr val="bg1"/>
                          </a:solidFill>
                          <a:latin typeface="Cambria Math" panose="02040503050406030204" pitchFamily="18" charset="0"/>
                          <a:cs typeface="Arial" panose="020B0604020202020204" pitchFamily="34" charset="0"/>
                        </a:rPr>
                        <m:t>ậ</m:t>
                      </m:r>
                      <m:r>
                        <m:rPr>
                          <m:sty m:val="p"/>
                        </m:rPr>
                        <a:rPr lang="en-US" sz="2200" b="0" i="0" smtClean="0">
                          <a:solidFill>
                            <a:schemeClr val="bg1"/>
                          </a:solidFill>
                          <a:latin typeface="Cambria Math" panose="02040503050406030204" pitchFamily="18" charset="0"/>
                          <a:cs typeface="Arial" panose="020B0604020202020204" pitchFamily="34" charset="0"/>
                        </a:rPr>
                        <m:t>y</m:t>
                      </m:r>
                      <m:r>
                        <a:rPr lang="en-US" sz="2200" b="0" i="0" smtClean="0">
                          <a:solidFill>
                            <a:schemeClr val="bg1"/>
                          </a:solidFill>
                          <a:latin typeface="Cambria Math" panose="02040503050406030204" pitchFamily="18" charset="0"/>
                          <a:cs typeface="Arial" panose="020B0604020202020204" pitchFamily="34" charset="0"/>
                        </a:rPr>
                        <m:t> </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−3</m:t>
                          </m:r>
                        </m:num>
                        <m:den>
                          <m:r>
                            <a:rPr lang="en-US" sz="2200" b="0" i="1" smtClean="0">
                              <a:solidFill>
                                <a:schemeClr val="bg1"/>
                              </a:solidFill>
                              <a:latin typeface="Cambria Math" panose="02040503050406030204" pitchFamily="18" charset="0"/>
                              <a:cs typeface="Arial" panose="020B0604020202020204" pitchFamily="34" charset="0"/>
                            </a:rPr>
                            <m:t>20</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3014436" y="5813515"/>
                <a:ext cx="1915579" cy="73302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2686782" y="1077357"/>
                <a:ext cx="3286377" cy="735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𝑏</m:t>
                      </m:r>
                      <m:r>
                        <a:rPr lang="en-US" sz="2200" b="0" i="1" smtClean="0">
                          <a:solidFill>
                            <a:schemeClr val="bg1"/>
                          </a:solidFill>
                          <a:latin typeface="Cambria Math" panose="02040503050406030204" pitchFamily="18" charset="0"/>
                          <a:cs typeface="Arial" panose="020B0604020202020204" pitchFamily="34" charset="0"/>
                        </a:rPr>
                        <m:t>) </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5</m:t>
                          </m:r>
                        </m:num>
                        <m:den>
                          <m:r>
                            <a:rPr lang="en-US" sz="2200" b="0" i="1" smtClean="0">
                              <a:solidFill>
                                <a:schemeClr val="bg1"/>
                              </a:solidFill>
                              <a:latin typeface="Cambria Math" panose="02040503050406030204" pitchFamily="18" charset="0"/>
                              <a:cs typeface="Arial" panose="020B0604020202020204" pitchFamily="34" charset="0"/>
                            </a:rPr>
                            <m:t>6</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2</m:t>
                          </m:r>
                        </m:den>
                      </m:f>
                      <m:r>
                        <a:rPr lang="en-US" sz="2200" b="0" i="1" smtClean="0">
                          <a:solidFill>
                            <a:schemeClr val="bg1"/>
                          </a:solidFill>
                          <a:latin typeface="Cambria Math" panose="02040503050406030204" pitchFamily="18" charset="0"/>
                          <a:cs typeface="Arial" panose="020B0604020202020204" pitchFamily="34" charset="0"/>
                        </a:rPr>
                        <m:t>;</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2686782" y="1077357"/>
                <a:ext cx="3286377" cy="735201"/>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6969483" y="2236614"/>
                <a:ext cx="3286377"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i="1" smtClean="0">
                          <a:solidFill>
                            <a:schemeClr val="bg1"/>
                          </a:solidFill>
                          <a:latin typeface="Cambria Math" panose="02040503050406030204" pitchFamily="18" charset="0"/>
                          <a:cs typeface="Arial" panose="020B0604020202020204" pitchFamily="34" charset="0"/>
                        </a:rPr>
                        <m:t>𝑏</m:t>
                      </m:r>
                      <m:r>
                        <a:rPr lang="en-US" sz="2200" i="1" smtClean="0">
                          <a:solidFill>
                            <a:schemeClr val="bg1"/>
                          </a:solidFill>
                          <a:latin typeface="Cambria Math" panose="02040503050406030204" pitchFamily="18" charset="0"/>
                          <a:cs typeface="Arial" panose="020B0604020202020204" pitchFamily="34" charset="0"/>
                        </a:rPr>
                        <m:t>) </m:t>
                      </m:r>
                      <m:r>
                        <a:rPr lang="en-US" sz="2200" i="1">
                          <a:solidFill>
                            <a:schemeClr val="bg1"/>
                          </a:solidFill>
                          <a:latin typeface="Cambria Math" panose="02040503050406030204" pitchFamily="18" charset="0"/>
                          <a:cs typeface="Arial" panose="020B0604020202020204" pitchFamily="34" charset="0"/>
                        </a:rPr>
                        <m:t>𝑥</m:t>
                      </m:r>
                      <m:r>
                        <a:rPr lang="en-US" sz="2200" i="1">
                          <a:solidFill>
                            <a:schemeClr val="bg1"/>
                          </a:solidFill>
                          <a:latin typeface="Cambria Math" panose="02040503050406030204" pitchFamily="18" charset="0"/>
                          <a:cs typeface="Arial" panose="020B0604020202020204" pitchFamily="34" charset="0"/>
                        </a:rPr>
                        <m:t>−</m:t>
                      </m:r>
                      <m:f>
                        <m:fPr>
                          <m:ctrlPr>
                            <a:rPr lang="en-US" sz="2200" i="1">
                              <a:solidFill>
                                <a:schemeClr val="bg1"/>
                              </a:solidFill>
                              <a:latin typeface="Cambria Math" panose="02040503050406030204" pitchFamily="18" charset="0"/>
                              <a:cs typeface="Arial" panose="020B0604020202020204" pitchFamily="34" charset="0"/>
                            </a:rPr>
                          </m:ctrlPr>
                        </m:fPr>
                        <m:num>
                          <m:r>
                            <a:rPr lang="en-US" sz="2200" i="1">
                              <a:solidFill>
                                <a:schemeClr val="bg1"/>
                              </a:solidFill>
                              <a:latin typeface="Cambria Math" panose="02040503050406030204" pitchFamily="18" charset="0"/>
                              <a:cs typeface="Arial" panose="020B0604020202020204" pitchFamily="34" charset="0"/>
                            </a:rPr>
                            <m:t>5</m:t>
                          </m:r>
                        </m:num>
                        <m:den>
                          <m:r>
                            <a:rPr lang="en-US" sz="2200" i="1">
                              <a:solidFill>
                                <a:schemeClr val="bg1"/>
                              </a:solidFill>
                              <a:latin typeface="Cambria Math" panose="02040503050406030204" pitchFamily="18" charset="0"/>
                              <a:cs typeface="Arial" panose="020B0604020202020204" pitchFamily="34" charset="0"/>
                            </a:rPr>
                            <m:t>6</m:t>
                          </m:r>
                        </m:den>
                      </m:f>
                      <m:r>
                        <a:rPr lang="en-US" sz="2200" i="1">
                          <a:solidFill>
                            <a:schemeClr val="bg1"/>
                          </a:solidFill>
                          <a:latin typeface="Cambria Math" panose="02040503050406030204" pitchFamily="18" charset="0"/>
                          <a:cs typeface="Arial" panose="020B0604020202020204" pitchFamily="34" charset="0"/>
                        </a:rPr>
                        <m:t>=−</m:t>
                      </m:r>
                      <m:f>
                        <m:fPr>
                          <m:ctrlPr>
                            <a:rPr lang="en-US" sz="2200" i="1">
                              <a:solidFill>
                                <a:schemeClr val="bg1"/>
                              </a:solidFill>
                              <a:latin typeface="Cambria Math" panose="02040503050406030204" pitchFamily="18" charset="0"/>
                              <a:cs typeface="Arial" panose="020B0604020202020204" pitchFamily="34" charset="0"/>
                            </a:rPr>
                          </m:ctrlPr>
                        </m:fPr>
                        <m:num>
                          <m:r>
                            <a:rPr lang="en-US" sz="2200" i="1">
                              <a:solidFill>
                                <a:schemeClr val="bg1"/>
                              </a:solidFill>
                              <a:latin typeface="Cambria Math" panose="02040503050406030204" pitchFamily="18" charset="0"/>
                              <a:cs typeface="Arial" panose="020B0604020202020204" pitchFamily="34" charset="0"/>
                            </a:rPr>
                            <m:t>1</m:t>
                          </m:r>
                        </m:num>
                        <m:den>
                          <m:r>
                            <a:rPr lang="en-US" sz="2200" i="1">
                              <a:solidFill>
                                <a:schemeClr val="bg1"/>
                              </a:solidFill>
                              <a:latin typeface="Cambria Math" panose="02040503050406030204" pitchFamily="18" charset="0"/>
                              <a:cs typeface="Arial" panose="020B0604020202020204" pitchFamily="34" charset="0"/>
                            </a:rPr>
                            <m:t>2</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6" name="TextBox 35"/>
              <p:cNvSpPr txBox="1">
                <a:spLocks noRot="1" noChangeAspect="1" noMove="1" noResize="1" noEditPoints="1" noAdjustHandles="1" noChangeArrowheads="1" noChangeShapeType="1" noTextEdit="1"/>
              </p:cNvSpPr>
              <p:nvPr/>
            </p:nvSpPr>
            <p:spPr>
              <a:xfrm>
                <a:off x="6969483" y="2236614"/>
                <a:ext cx="3286377" cy="728341"/>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7385815" y="2920281"/>
                <a:ext cx="3286377" cy="735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       =</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2</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5</m:t>
                          </m:r>
                        </m:num>
                        <m:den>
                          <m:r>
                            <a:rPr lang="en-US" sz="2200" b="0" i="1" smtClean="0">
                              <a:solidFill>
                                <a:schemeClr val="bg1"/>
                              </a:solidFill>
                              <a:latin typeface="Cambria Math" panose="02040503050406030204" pitchFamily="18" charset="0"/>
                              <a:cs typeface="Arial" panose="020B0604020202020204" pitchFamily="34" charset="0"/>
                            </a:rPr>
                            <m:t>6</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7" name="TextBox 36"/>
              <p:cNvSpPr txBox="1">
                <a:spLocks noRot="1" noChangeAspect="1" noMove="1" noResize="1" noEditPoints="1" noAdjustHandles="1" noChangeArrowheads="1" noChangeShapeType="1" noTextEdit="1"/>
              </p:cNvSpPr>
              <p:nvPr/>
            </p:nvSpPr>
            <p:spPr>
              <a:xfrm>
                <a:off x="7385815" y="2920281"/>
                <a:ext cx="3286377" cy="735201"/>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7939964" y="3632642"/>
                <a:ext cx="2159265" cy="735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       =</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−3</m:t>
                          </m:r>
                        </m:num>
                        <m:den>
                          <m:r>
                            <a:rPr lang="en-US" sz="2200" b="0" i="1" smtClean="0">
                              <a:solidFill>
                                <a:schemeClr val="bg1"/>
                              </a:solidFill>
                              <a:latin typeface="Cambria Math" panose="02040503050406030204" pitchFamily="18" charset="0"/>
                              <a:cs typeface="Arial" panose="020B0604020202020204" pitchFamily="34" charset="0"/>
                            </a:rPr>
                            <m:t>6</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5</m:t>
                          </m:r>
                        </m:num>
                        <m:den>
                          <m:r>
                            <a:rPr lang="en-US" sz="2200" b="0" i="1" smtClean="0">
                              <a:solidFill>
                                <a:schemeClr val="bg1"/>
                              </a:solidFill>
                              <a:latin typeface="Cambria Math" panose="02040503050406030204" pitchFamily="18" charset="0"/>
                              <a:cs typeface="Arial" panose="020B0604020202020204" pitchFamily="34" charset="0"/>
                            </a:rPr>
                            <m:t>6</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8" name="TextBox 37"/>
              <p:cNvSpPr txBox="1">
                <a:spLocks noRot="1" noChangeAspect="1" noMove="1" noResize="1" noEditPoints="1" noAdjustHandles="1" noChangeArrowheads="1" noChangeShapeType="1" noTextEdit="1"/>
              </p:cNvSpPr>
              <p:nvPr/>
            </p:nvSpPr>
            <p:spPr>
              <a:xfrm>
                <a:off x="7939964" y="3632642"/>
                <a:ext cx="2159265" cy="735201"/>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7801587" y="4339149"/>
                <a:ext cx="1810261"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       =</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6</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9" name="TextBox 38"/>
              <p:cNvSpPr txBox="1">
                <a:spLocks noRot="1" noChangeAspect="1" noMove="1" noResize="1" noEditPoints="1" noAdjustHandles="1" noChangeArrowheads="1" noChangeShapeType="1" noTextEdit="1"/>
              </p:cNvSpPr>
              <p:nvPr/>
            </p:nvSpPr>
            <p:spPr>
              <a:xfrm>
                <a:off x="7801587" y="4339149"/>
                <a:ext cx="1810261" cy="728341"/>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7838062" y="5096228"/>
                <a:ext cx="1810261"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       =</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3</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0" name="TextBox 39"/>
              <p:cNvSpPr txBox="1">
                <a:spLocks noRot="1" noChangeAspect="1" noMove="1" noResize="1" noEditPoints="1" noAdjustHandles="1" noChangeArrowheads="1" noChangeShapeType="1" noTextEdit="1"/>
              </p:cNvSpPr>
              <p:nvPr/>
            </p:nvSpPr>
            <p:spPr>
              <a:xfrm>
                <a:off x="7838062" y="5096228"/>
                <a:ext cx="1810261" cy="728341"/>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8026025" y="5815032"/>
                <a:ext cx="1810261"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solidFill>
                            <a:schemeClr val="bg1"/>
                          </a:solidFill>
                          <a:latin typeface="Cambria Math" panose="02040503050406030204" pitchFamily="18" charset="0"/>
                          <a:cs typeface="Arial" panose="020B0604020202020204" pitchFamily="34" charset="0"/>
                        </a:rPr>
                        <m:t>V</m:t>
                      </m:r>
                      <m:r>
                        <a:rPr lang="en-US" sz="2200" b="0" i="0" smtClean="0">
                          <a:solidFill>
                            <a:schemeClr val="bg1"/>
                          </a:solidFill>
                          <a:latin typeface="Cambria Math" panose="02040503050406030204" pitchFamily="18" charset="0"/>
                          <a:cs typeface="Arial" panose="020B0604020202020204" pitchFamily="34" charset="0"/>
                        </a:rPr>
                        <m:t>ậ</m:t>
                      </m:r>
                      <m:r>
                        <m:rPr>
                          <m:sty m:val="p"/>
                        </m:rPr>
                        <a:rPr lang="en-US" sz="2200" b="0" i="0" smtClean="0">
                          <a:solidFill>
                            <a:schemeClr val="bg1"/>
                          </a:solidFill>
                          <a:latin typeface="Cambria Math" panose="02040503050406030204" pitchFamily="18" charset="0"/>
                          <a:cs typeface="Arial" panose="020B0604020202020204" pitchFamily="34" charset="0"/>
                        </a:rPr>
                        <m:t>y</m:t>
                      </m:r>
                      <m:r>
                        <a:rPr lang="en-US" sz="2200" b="0" i="0" smtClean="0">
                          <a:solidFill>
                            <a:schemeClr val="bg1"/>
                          </a:solidFill>
                          <a:latin typeface="Cambria Math" panose="02040503050406030204" pitchFamily="18" charset="0"/>
                          <a:cs typeface="Arial" panose="020B0604020202020204" pitchFamily="34" charset="0"/>
                        </a:rPr>
                        <m:t> </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3</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1" name="TextBox 40"/>
              <p:cNvSpPr txBox="1">
                <a:spLocks noRot="1" noChangeAspect="1" noMove="1" noResize="1" noEditPoints="1" noAdjustHandles="1" noChangeArrowheads="1" noChangeShapeType="1" noTextEdit="1"/>
              </p:cNvSpPr>
              <p:nvPr/>
            </p:nvSpPr>
            <p:spPr>
              <a:xfrm>
                <a:off x="8026025" y="5815032"/>
                <a:ext cx="1810261" cy="728341"/>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5120019" y="1090779"/>
                <a:ext cx="3286377" cy="7239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𝑐</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7</m:t>
                          </m:r>
                        </m:num>
                        <m:den>
                          <m:r>
                            <a:rPr lang="en-US" sz="2200" b="0" i="1" smtClean="0">
                              <a:solidFill>
                                <a:schemeClr val="bg1"/>
                              </a:solidFill>
                              <a:latin typeface="Cambria Math" panose="02040503050406030204" pitchFamily="18" charset="0"/>
                              <a:cs typeface="Arial" panose="020B0604020202020204" pitchFamily="34" charset="0"/>
                            </a:rPr>
                            <m:t>12</m:t>
                          </m:r>
                        </m:den>
                      </m:f>
                      <m:r>
                        <a:rPr lang="en-US" sz="2200" b="0" i="1" smtClean="0">
                          <a:solidFill>
                            <a:schemeClr val="bg1"/>
                          </a:solidFill>
                          <a:latin typeface="Cambria Math" panose="02040503050406030204" pitchFamily="18" charset="0"/>
                          <a:cs typeface="Arial" panose="020B0604020202020204" pitchFamily="34" charset="0"/>
                        </a:rPr>
                        <m:t>−</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=2;</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2" name="TextBox 41"/>
              <p:cNvSpPr txBox="1">
                <a:spLocks noRot="1" noChangeAspect="1" noMove="1" noResize="1" noEditPoints="1" noAdjustHandles="1" noChangeArrowheads="1" noChangeShapeType="1" noTextEdit="1"/>
              </p:cNvSpPr>
              <p:nvPr/>
            </p:nvSpPr>
            <p:spPr>
              <a:xfrm>
                <a:off x="5120019" y="1090779"/>
                <a:ext cx="3286377" cy="723981"/>
              </a:xfrm>
              <a:prstGeom prst="rect">
                <a:avLst/>
              </a:prstGeom>
              <a:blipFill rotWithShape="0">
                <a:blip r:embed="rId18"/>
                <a:stretch>
                  <a:fillRect/>
                </a:stretch>
              </a:blipFill>
            </p:spPr>
            <p:txBody>
              <a:bodyPr/>
              <a:lstStyle/>
              <a:p>
                <a:r>
                  <a:rPr lang="en-US">
                    <a:noFill/>
                  </a:rPr>
                  <a:t> </a:t>
                </a:r>
              </a:p>
            </p:txBody>
          </p:sp>
        </mc:Fallback>
      </mc:AlternateContent>
      <p:cxnSp>
        <p:nvCxnSpPr>
          <p:cNvPr id="3" name="Straight Connector 2"/>
          <p:cNvCxnSpPr/>
          <p:nvPr/>
        </p:nvCxnSpPr>
        <p:spPr>
          <a:xfrm>
            <a:off x="6032554" y="2368908"/>
            <a:ext cx="0" cy="4174465"/>
          </a:xfrm>
          <a:prstGeom prst="line">
            <a:avLst/>
          </a:prstGeom>
          <a:ln w="38100">
            <a:solidFill>
              <a:schemeClr val="bg1"/>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30" name="TextBox 29"/>
              <p:cNvSpPr txBox="1"/>
              <p:nvPr/>
            </p:nvSpPr>
            <p:spPr>
              <a:xfrm>
                <a:off x="7631785" y="1007322"/>
                <a:ext cx="3286377"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𝑑</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7</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𝑥</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7631785" y="1007322"/>
                <a:ext cx="3286377" cy="726161"/>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59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up)">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left)">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20" grpId="0"/>
      <p:bldP spid="22" grpId="0"/>
      <p:bldP spid="23" grpId="0"/>
      <p:bldP spid="24" grpId="0"/>
      <p:bldP spid="25" grpId="0"/>
      <p:bldP spid="27" grpId="0"/>
      <p:bldP spid="28" grpId="0"/>
      <p:bldP spid="26" grpId="0"/>
      <p:bldP spid="36" grpId="0"/>
      <p:bldP spid="37" grpId="0"/>
      <p:bldP spid="38" grpId="0"/>
      <p:bldP spid="39" grpId="0"/>
      <p:bldP spid="40" grpId="0"/>
      <p:bldP spid="41" grpId="0"/>
      <p:bldP spid="42"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212" y="224829"/>
            <a:ext cx="3471759"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3. Luyện tập</a:t>
            </a:r>
            <a:endParaRPr lang="vi-VN" sz="2600" b="1" dirty="0">
              <a:solidFill>
                <a:srgbClr val="FFFF00"/>
              </a:solidFill>
              <a:latin typeface="Arial (Body)"/>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4848933" y="208055"/>
                <a:ext cx="2832795" cy="646331"/>
              </a:xfrm>
              <a:prstGeom prst="rect">
                <a:avLst/>
              </a:prstGeom>
              <a:noFill/>
            </p:spPr>
            <p:txBody>
              <a:bodyPr wrap="square" rtlCol="0">
                <a:spAutoFit/>
              </a:bodyPr>
              <a:lstStyle/>
              <a:p>
                <a:pPr>
                  <a:lnSpc>
                    <a:spcPct val="150000"/>
                  </a:lnSpc>
                </a:pPr>
                <a:r>
                  <a:rPr lang="en-US" sz="2400" b="1" dirty="0" err="1" smtClean="0">
                    <a:solidFill>
                      <a:schemeClr val="bg1"/>
                    </a:solidFill>
                    <a:latin typeface="Arial" panose="020B0604020202020204" pitchFamily="34" charset="0"/>
                    <a:cs typeface="Arial" panose="020B0604020202020204" pitchFamily="34" charset="0"/>
                  </a:rPr>
                  <a:t>Bài</a:t>
                </a:r>
                <a:r>
                  <a:rPr lang="en-US" sz="2400" b="1" dirty="0" smtClean="0">
                    <a:solidFill>
                      <a:schemeClr val="bg1"/>
                    </a:solidFill>
                    <a:latin typeface="Arial" panose="020B0604020202020204" pitchFamily="34" charset="0"/>
                    <a:cs typeface="Arial" panose="020B0604020202020204" pitchFamily="34" charset="0"/>
                  </a:rPr>
                  <a:t> 2. </a:t>
                </a:r>
                <a:r>
                  <a:rPr lang="en-US" sz="2400" dirty="0" smtClean="0">
                    <a:solidFill>
                      <a:schemeClr val="bg1"/>
                    </a:solidFill>
                    <a:latin typeface="Arial" panose="020B0604020202020204" pitchFamily="34" charset="0"/>
                    <a:cs typeface="Arial" panose="020B0604020202020204" pitchFamily="34" charset="0"/>
                  </a:rPr>
                  <a:t>Tìm </a:t>
                </a:r>
                <a14:m>
                  <m:oMath xmlns:m="http://schemas.openxmlformats.org/officeDocument/2006/math">
                    <m:r>
                      <a:rPr lang="en-US" sz="2400" i="1" dirty="0" smtClean="0">
                        <a:solidFill>
                          <a:schemeClr val="bg1"/>
                        </a:solidFill>
                        <a:latin typeface="Cambria Math" panose="02040503050406030204" pitchFamily="18" charset="0"/>
                        <a:cs typeface="Arial" panose="020B0604020202020204" pitchFamily="34" charset="0"/>
                      </a:rPr>
                      <m:t>𝑥</m:t>
                    </m:r>
                  </m:oMath>
                </a14:m>
                <a:r>
                  <a:rPr lang="en-US" sz="2400" dirty="0" smtClean="0">
                    <a:solidFill>
                      <a:schemeClr val="bg1"/>
                    </a:solidFill>
                    <a:latin typeface="Arial" panose="020B0604020202020204" pitchFamily="34" charset="0"/>
                    <a:cs typeface="Arial" panose="020B0604020202020204" pitchFamily="34" charset="0"/>
                  </a:rPr>
                  <a:t>, biết </a:t>
                </a:r>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4848933" y="208055"/>
                <a:ext cx="2832795" cy="646331"/>
              </a:xfrm>
              <a:prstGeom prst="rect">
                <a:avLst/>
              </a:prstGeom>
              <a:blipFill rotWithShape="0">
                <a:blip r:embed="rId3"/>
                <a:stretch>
                  <a:fillRect l="-3226" b="-113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691698" y="1096199"/>
                <a:ext cx="2769695"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𝑎</m:t>
                      </m:r>
                      <m:r>
                        <a:rPr lang="en-US" sz="2200" b="0" i="1" smtClean="0">
                          <a:solidFill>
                            <a:schemeClr val="bg1"/>
                          </a:solidFill>
                          <a:latin typeface="Cambria Math" panose="02040503050406030204" pitchFamily="18" charset="0"/>
                          <a:cs typeface="Arial" panose="020B0604020202020204" pitchFamily="34" charset="0"/>
                        </a:rPr>
                        <m:t>) </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5</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4</m:t>
                          </m:r>
                        </m:den>
                      </m:f>
                      <m:r>
                        <a:rPr lang="en-US" sz="2200" b="0" i="1" smtClean="0">
                          <a:solidFill>
                            <a:schemeClr val="bg1"/>
                          </a:solidFill>
                          <a:latin typeface="Cambria Math" panose="02040503050406030204" pitchFamily="18" charset="0"/>
                          <a:cs typeface="Arial" panose="020B0604020202020204" pitchFamily="34" charset="0"/>
                        </a:rPr>
                        <m:t>;</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691698" y="1096199"/>
                <a:ext cx="2769695" cy="728341"/>
              </a:xfrm>
              <a:prstGeom prst="rect">
                <a:avLst/>
              </a:prstGeom>
              <a:blipFill rotWithShape="0">
                <a:blip r:embed="rId4"/>
                <a:stretch>
                  <a:fillRect/>
                </a:stretch>
              </a:blipFill>
            </p:spPr>
            <p:txBody>
              <a:bodyPr/>
              <a:lstStyle/>
              <a:p>
                <a:r>
                  <a:rPr lang="en-US">
                    <a:noFill/>
                  </a:rPr>
                  <a:t> </a:t>
                </a:r>
              </a:p>
            </p:txBody>
          </p:sp>
        </mc:Fallback>
      </mc:AlternateContent>
      <p:sp>
        <p:nvSpPr>
          <p:cNvPr id="22" name="TextBox 21"/>
          <p:cNvSpPr txBox="1"/>
          <p:nvPr/>
        </p:nvSpPr>
        <p:spPr>
          <a:xfrm>
            <a:off x="478517" y="2035529"/>
            <a:ext cx="1205283" cy="537391"/>
          </a:xfrm>
          <a:prstGeom prst="rect">
            <a:avLst/>
          </a:prstGeom>
          <a:noFill/>
        </p:spPr>
        <p:txBody>
          <a:bodyPr wrap="square" rtlCol="0">
            <a:spAutoFit/>
          </a:bodyPr>
          <a:lstStyle/>
          <a:p>
            <a:pPr>
              <a:lnSpc>
                <a:spcPct val="150000"/>
              </a:lnSpc>
            </a:pPr>
            <a:r>
              <a:rPr lang="en-US" sz="2200" b="1" dirty="0" smtClean="0">
                <a:solidFill>
                  <a:srgbClr val="FFFF00"/>
                </a:solidFill>
                <a:latin typeface="Arial" panose="020B0604020202020204" pitchFamily="34" charset="0"/>
                <a:cs typeface="Arial" panose="020B0604020202020204" pitchFamily="34" charset="0"/>
              </a:rPr>
              <a:t>Lời giải</a:t>
            </a:r>
            <a:endParaRPr lang="en-US" sz="2200" b="1"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6" name="TextBox 25"/>
              <p:cNvSpPr txBox="1"/>
              <p:nvPr/>
            </p:nvSpPr>
            <p:spPr>
              <a:xfrm>
                <a:off x="2686782" y="1077357"/>
                <a:ext cx="3286377" cy="735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𝑏</m:t>
                      </m:r>
                      <m:r>
                        <a:rPr lang="en-US" sz="2200" b="0" i="1" smtClean="0">
                          <a:solidFill>
                            <a:schemeClr val="bg1"/>
                          </a:solidFill>
                          <a:latin typeface="Cambria Math" panose="02040503050406030204" pitchFamily="18" charset="0"/>
                          <a:cs typeface="Arial" panose="020B0604020202020204" pitchFamily="34" charset="0"/>
                        </a:rPr>
                        <m:t>) </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5</m:t>
                          </m:r>
                        </m:num>
                        <m:den>
                          <m:r>
                            <a:rPr lang="en-US" sz="2200" b="0" i="1" smtClean="0">
                              <a:solidFill>
                                <a:schemeClr val="bg1"/>
                              </a:solidFill>
                              <a:latin typeface="Cambria Math" panose="02040503050406030204" pitchFamily="18" charset="0"/>
                              <a:cs typeface="Arial" panose="020B0604020202020204" pitchFamily="34" charset="0"/>
                            </a:rPr>
                            <m:t>6</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2</m:t>
                          </m:r>
                        </m:den>
                      </m:f>
                      <m:r>
                        <a:rPr lang="en-US" sz="2200" b="0" i="1" smtClean="0">
                          <a:solidFill>
                            <a:schemeClr val="bg1"/>
                          </a:solidFill>
                          <a:latin typeface="Cambria Math" panose="02040503050406030204" pitchFamily="18" charset="0"/>
                          <a:cs typeface="Arial" panose="020B0604020202020204" pitchFamily="34" charset="0"/>
                        </a:rPr>
                        <m:t>;</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2686782" y="1077357"/>
                <a:ext cx="3286377" cy="73520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5120019" y="1090779"/>
                <a:ext cx="3286377" cy="7239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𝑐</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7</m:t>
                          </m:r>
                        </m:num>
                        <m:den>
                          <m:r>
                            <a:rPr lang="en-US" sz="2200" b="0" i="1" smtClean="0">
                              <a:solidFill>
                                <a:schemeClr val="bg1"/>
                              </a:solidFill>
                              <a:latin typeface="Cambria Math" panose="02040503050406030204" pitchFamily="18" charset="0"/>
                              <a:cs typeface="Arial" panose="020B0604020202020204" pitchFamily="34" charset="0"/>
                            </a:rPr>
                            <m:t>12</m:t>
                          </m:r>
                        </m:den>
                      </m:f>
                      <m:r>
                        <a:rPr lang="en-US" sz="2200" b="0" i="1" smtClean="0">
                          <a:solidFill>
                            <a:schemeClr val="bg1"/>
                          </a:solidFill>
                          <a:latin typeface="Cambria Math" panose="02040503050406030204" pitchFamily="18" charset="0"/>
                          <a:cs typeface="Arial" panose="020B0604020202020204" pitchFamily="34" charset="0"/>
                        </a:rPr>
                        <m:t>−</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=2;</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2" name="TextBox 41"/>
              <p:cNvSpPr txBox="1">
                <a:spLocks noRot="1" noChangeAspect="1" noMove="1" noResize="1" noEditPoints="1" noAdjustHandles="1" noChangeArrowheads="1" noChangeShapeType="1" noTextEdit="1"/>
              </p:cNvSpPr>
              <p:nvPr/>
            </p:nvSpPr>
            <p:spPr>
              <a:xfrm>
                <a:off x="5120019" y="1090779"/>
                <a:ext cx="3286377" cy="723981"/>
              </a:xfrm>
              <a:prstGeom prst="rect">
                <a:avLst/>
              </a:prstGeom>
              <a:blipFill rotWithShape="0">
                <a:blip r:embed="rId6"/>
                <a:stretch>
                  <a:fillRect/>
                </a:stretch>
              </a:blipFill>
            </p:spPr>
            <p:txBody>
              <a:bodyPr/>
              <a:lstStyle/>
              <a:p>
                <a:r>
                  <a:rPr lang="en-US">
                    <a:noFill/>
                  </a:rPr>
                  <a:t> </a:t>
                </a:r>
              </a:p>
            </p:txBody>
          </p:sp>
        </mc:Fallback>
      </mc:AlternateContent>
      <p:cxnSp>
        <p:nvCxnSpPr>
          <p:cNvPr id="3" name="Straight Connector 2"/>
          <p:cNvCxnSpPr/>
          <p:nvPr/>
        </p:nvCxnSpPr>
        <p:spPr>
          <a:xfrm>
            <a:off x="6032554" y="2368908"/>
            <a:ext cx="0" cy="4174465"/>
          </a:xfrm>
          <a:prstGeom prst="line">
            <a:avLst/>
          </a:prstGeom>
          <a:ln w="38100">
            <a:solidFill>
              <a:schemeClr val="bg1"/>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30" name="TextBox 29"/>
              <p:cNvSpPr txBox="1"/>
              <p:nvPr/>
            </p:nvSpPr>
            <p:spPr>
              <a:xfrm>
                <a:off x="8105775" y="1090779"/>
                <a:ext cx="2336137"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𝑑</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7</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𝑥</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8105775" y="1090779"/>
                <a:ext cx="2336137" cy="72616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1428000" y="2035529"/>
                <a:ext cx="3286377" cy="7239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𝑐</m:t>
                      </m:r>
                      <m:r>
                        <a:rPr lang="en-US" sz="2200" i="1">
                          <a:solidFill>
                            <a:schemeClr val="bg1"/>
                          </a:solidFill>
                          <a:latin typeface="Cambria Math" panose="02040503050406030204" pitchFamily="18" charset="0"/>
                          <a:cs typeface="Arial" panose="020B0604020202020204" pitchFamily="34" charset="0"/>
                        </a:rPr>
                        <m:t>)−</m:t>
                      </m:r>
                      <m:f>
                        <m:fPr>
                          <m:ctrlPr>
                            <a:rPr lang="en-US" sz="2200" i="1">
                              <a:solidFill>
                                <a:schemeClr val="bg1"/>
                              </a:solidFill>
                              <a:latin typeface="Cambria Math" panose="02040503050406030204" pitchFamily="18" charset="0"/>
                              <a:cs typeface="Arial" panose="020B0604020202020204" pitchFamily="34" charset="0"/>
                            </a:rPr>
                          </m:ctrlPr>
                        </m:fPr>
                        <m:num>
                          <m:r>
                            <a:rPr lang="en-US" sz="2200" i="1">
                              <a:solidFill>
                                <a:schemeClr val="bg1"/>
                              </a:solidFill>
                              <a:latin typeface="Cambria Math" panose="02040503050406030204" pitchFamily="18" charset="0"/>
                              <a:cs typeface="Arial" panose="020B0604020202020204" pitchFamily="34" charset="0"/>
                            </a:rPr>
                            <m:t>7</m:t>
                          </m:r>
                        </m:num>
                        <m:den>
                          <m:r>
                            <a:rPr lang="en-US" sz="2200" i="1">
                              <a:solidFill>
                                <a:schemeClr val="bg1"/>
                              </a:solidFill>
                              <a:latin typeface="Cambria Math" panose="02040503050406030204" pitchFamily="18" charset="0"/>
                              <a:cs typeface="Arial" panose="020B0604020202020204" pitchFamily="34" charset="0"/>
                            </a:rPr>
                            <m:t>12</m:t>
                          </m:r>
                        </m:den>
                      </m:f>
                      <m:r>
                        <a:rPr lang="en-US" sz="2200" i="1">
                          <a:solidFill>
                            <a:schemeClr val="bg1"/>
                          </a:solidFill>
                          <a:latin typeface="Cambria Math" panose="02040503050406030204" pitchFamily="18" charset="0"/>
                          <a:cs typeface="Arial" panose="020B0604020202020204" pitchFamily="34" charset="0"/>
                        </a:rPr>
                        <m:t>−</m:t>
                      </m:r>
                      <m:r>
                        <a:rPr lang="en-US" sz="2200" i="1">
                          <a:solidFill>
                            <a:schemeClr val="bg1"/>
                          </a:solidFill>
                          <a:latin typeface="Cambria Math" panose="02040503050406030204" pitchFamily="18" charset="0"/>
                          <a:cs typeface="Arial" panose="020B0604020202020204" pitchFamily="34" charset="0"/>
                        </a:rPr>
                        <m:t>𝑥</m:t>
                      </m:r>
                      <m:r>
                        <a:rPr lang="en-US" sz="2200" i="1">
                          <a:solidFill>
                            <a:schemeClr val="bg1"/>
                          </a:solidFill>
                          <a:latin typeface="Cambria Math" panose="02040503050406030204" pitchFamily="18" charset="0"/>
                          <a:cs typeface="Arial" panose="020B0604020202020204" pitchFamily="34" charset="0"/>
                        </a:rPr>
                        <m:t>=2</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1428000" y="2035529"/>
                <a:ext cx="3286377" cy="72398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2500056" y="2633660"/>
                <a:ext cx="3286377" cy="7239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7</m:t>
                          </m:r>
                        </m:num>
                        <m:den>
                          <m:r>
                            <a:rPr lang="en-US" sz="2200" b="0" i="1" smtClean="0">
                              <a:solidFill>
                                <a:schemeClr val="bg1"/>
                              </a:solidFill>
                              <a:latin typeface="Cambria Math" panose="02040503050406030204" pitchFamily="18" charset="0"/>
                              <a:cs typeface="Arial" panose="020B0604020202020204" pitchFamily="34" charset="0"/>
                            </a:rPr>
                            <m:t>12</m:t>
                          </m:r>
                        </m:den>
                      </m:f>
                      <m:r>
                        <a:rPr lang="en-US" sz="2200" b="0" i="1" smtClean="0">
                          <a:solidFill>
                            <a:schemeClr val="bg1"/>
                          </a:solidFill>
                          <a:latin typeface="Cambria Math" panose="02040503050406030204" pitchFamily="18" charset="0"/>
                          <a:cs typeface="Arial" panose="020B0604020202020204" pitchFamily="34" charset="0"/>
                        </a:rPr>
                        <m:t>−2</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2500056" y="2633660"/>
                <a:ext cx="3286377" cy="72398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3264173" y="3339437"/>
                <a:ext cx="2116604" cy="7239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−7</m:t>
                          </m:r>
                        </m:num>
                        <m:den>
                          <m:r>
                            <a:rPr lang="en-US" sz="2200" b="0" i="1" smtClean="0">
                              <a:solidFill>
                                <a:schemeClr val="bg1"/>
                              </a:solidFill>
                              <a:latin typeface="Cambria Math" panose="02040503050406030204" pitchFamily="18" charset="0"/>
                              <a:cs typeface="Arial" panose="020B0604020202020204" pitchFamily="34" charset="0"/>
                            </a:rPr>
                            <m:t>12</m:t>
                          </m:r>
                        </m:den>
                      </m:f>
                      <m:r>
                        <a:rPr lang="en-US" sz="2200" b="0" i="1" smtClean="0">
                          <a:solidFill>
                            <a:schemeClr val="bg1"/>
                          </a:solidFill>
                          <a:latin typeface="Cambria Math" panose="02040503050406030204" pitchFamily="18" charset="0"/>
                          <a:cs typeface="Arial" panose="020B0604020202020204" pitchFamily="34" charset="0"/>
                        </a:rPr>
                        <m:t>+(−2)</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3" name="TextBox 32"/>
              <p:cNvSpPr txBox="1">
                <a:spLocks noRot="1" noChangeAspect="1" noMove="1" noResize="1" noEditPoints="1" noAdjustHandles="1" noChangeArrowheads="1" noChangeShapeType="1" noTextEdit="1"/>
              </p:cNvSpPr>
              <p:nvPr/>
            </p:nvSpPr>
            <p:spPr>
              <a:xfrm>
                <a:off x="3264173" y="3339437"/>
                <a:ext cx="2116604" cy="72398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3203870" y="4067158"/>
                <a:ext cx="2237210"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−7</m:t>
                          </m:r>
                        </m:num>
                        <m:den>
                          <m:r>
                            <a:rPr lang="en-US" sz="2200" b="0" i="1" smtClean="0">
                              <a:solidFill>
                                <a:schemeClr val="bg1"/>
                              </a:solidFill>
                              <a:latin typeface="Cambria Math" panose="02040503050406030204" pitchFamily="18" charset="0"/>
                              <a:cs typeface="Arial" panose="020B0604020202020204" pitchFamily="34" charset="0"/>
                            </a:rPr>
                            <m:t>12</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−24</m:t>
                          </m:r>
                        </m:num>
                        <m:den>
                          <m:r>
                            <a:rPr lang="en-US" sz="2200" b="0" i="1" smtClean="0">
                              <a:solidFill>
                                <a:schemeClr val="bg1"/>
                              </a:solidFill>
                              <a:latin typeface="Cambria Math" panose="02040503050406030204" pitchFamily="18" charset="0"/>
                              <a:cs typeface="Arial" panose="020B0604020202020204" pitchFamily="34" charset="0"/>
                            </a:rPr>
                            <m:t>12</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3203870" y="4067158"/>
                <a:ext cx="2237210" cy="726161"/>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3038673" y="4793319"/>
                <a:ext cx="1810261"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−31</m:t>
                          </m:r>
                        </m:num>
                        <m:den>
                          <m:r>
                            <a:rPr lang="en-US" sz="2200" b="0" i="1" smtClean="0">
                              <a:solidFill>
                                <a:schemeClr val="bg1"/>
                              </a:solidFill>
                              <a:latin typeface="Cambria Math" panose="02040503050406030204" pitchFamily="18" charset="0"/>
                              <a:cs typeface="Arial" panose="020B0604020202020204" pitchFamily="34" charset="0"/>
                            </a:rPr>
                            <m:t>12</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3038673" y="4793319"/>
                <a:ext cx="1810261" cy="726161"/>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3038672" y="5882560"/>
                <a:ext cx="1810261"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solidFill>
                            <a:schemeClr val="bg1"/>
                          </a:solidFill>
                          <a:latin typeface="Cambria Math" panose="02040503050406030204" pitchFamily="18" charset="0"/>
                          <a:cs typeface="Arial" panose="020B0604020202020204" pitchFamily="34" charset="0"/>
                        </a:rPr>
                        <m:t>V</m:t>
                      </m:r>
                      <m:r>
                        <a:rPr lang="en-US" sz="2200" b="0" i="0" smtClean="0">
                          <a:solidFill>
                            <a:schemeClr val="bg1"/>
                          </a:solidFill>
                          <a:latin typeface="Cambria Math" panose="02040503050406030204" pitchFamily="18" charset="0"/>
                          <a:cs typeface="Arial" panose="020B0604020202020204" pitchFamily="34" charset="0"/>
                        </a:rPr>
                        <m:t>ậ</m:t>
                      </m:r>
                      <m:r>
                        <m:rPr>
                          <m:sty m:val="p"/>
                        </m:rPr>
                        <a:rPr lang="en-US" sz="2200" b="0" i="0" smtClean="0">
                          <a:solidFill>
                            <a:schemeClr val="bg1"/>
                          </a:solidFill>
                          <a:latin typeface="Cambria Math" panose="02040503050406030204" pitchFamily="18" charset="0"/>
                          <a:cs typeface="Arial" panose="020B0604020202020204" pitchFamily="34" charset="0"/>
                        </a:rPr>
                        <m:t>y</m:t>
                      </m:r>
                      <m:r>
                        <a:rPr lang="en-US" sz="2200" b="0" i="0" smtClean="0">
                          <a:solidFill>
                            <a:schemeClr val="bg1"/>
                          </a:solidFill>
                          <a:latin typeface="Cambria Math" panose="02040503050406030204" pitchFamily="18" charset="0"/>
                          <a:cs typeface="Arial" panose="020B0604020202020204" pitchFamily="34" charset="0"/>
                        </a:rPr>
                        <m:t> </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−31</m:t>
                          </m:r>
                        </m:num>
                        <m:den>
                          <m:r>
                            <a:rPr lang="en-US" sz="2200" b="0" i="1" smtClean="0">
                              <a:solidFill>
                                <a:schemeClr val="bg1"/>
                              </a:solidFill>
                              <a:latin typeface="Cambria Math" panose="02040503050406030204" pitchFamily="18" charset="0"/>
                              <a:cs typeface="Arial" panose="020B0604020202020204" pitchFamily="34" charset="0"/>
                            </a:rPr>
                            <m:t>12</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3" name="TextBox 42"/>
              <p:cNvSpPr txBox="1">
                <a:spLocks noRot="1" noChangeAspect="1" noMove="1" noResize="1" noEditPoints="1" noAdjustHandles="1" noChangeArrowheads="1" noChangeShapeType="1" noTextEdit="1"/>
              </p:cNvSpPr>
              <p:nvPr/>
            </p:nvSpPr>
            <p:spPr>
              <a:xfrm>
                <a:off x="3038672" y="5882560"/>
                <a:ext cx="1810261" cy="726161"/>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7183421" y="2099198"/>
                <a:ext cx="2336137"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𝑑</m:t>
                      </m:r>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7</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𝑥</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9</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4" name="TextBox 43"/>
              <p:cNvSpPr txBox="1">
                <a:spLocks noRot="1" noChangeAspect="1" noMove="1" noResize="1" noEditPoints="1" noAdjustHandles="1" noChangeArrowheads="1" noChangeShapeType="1" noTextEdit="1"/>
              </p:cNvSpPr>
              <p:nvPr/>
            </p:nvSpPr>
            <p:spPr>
              <a:xfrm>
                <a:off x="7183421" y="2099198"/>
                <a:ext cx="2336137" cy="726161"/>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7333530" y="2825359"/>
                <a:ext cx="2336137"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𝑥</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7</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9</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7333530" y="2825359"/>
                <a:ext cx="2336137" cy="726161"/>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p:cNvSpPr txBox="1"/>
              <p:nvPr/>
            </p:nvSpPr>
            <p:spPr>
              <a:xfrm>
                <a:off x="7483639" y="3550215"/>
                <a:ext cx="2336137"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𝑥</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7</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m:t>
                          </m:r>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9</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6" name="TextBox 45"/>
              <p:cNvSpPr txBox="1">
                <a:spLocks noRot="1" noChangeAspect="1" noMove="1" noResize="1" noEditPoints="1" noAdjustHandles="1" noChangeArrowheads="1" noChangeShapeType="1" noTextEdit="1"/>
              </p:cNvSpPr>
              <p:nvPr/>
            </p:nvSpPr>
            <p:spPr>
              <a:xfrm>
                <a:off x="7483639" y="3550215"/>
                <a:ext cx="2336137" cy="726161"/>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7276427" y="4276376"/>
                <a:ext cx="2336137"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𝑥</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    </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6</m:t>
                          </m:r>
                        </m:num>
                        <m:den>
                          <m:r>
                            <a:rPr lang="en-US" sz="2200" b="0" i="1" smtClean="0">
                              <a:solidFill>
                                <a:schemeClr val="bg1"/>
                              </a:solidFill>
                              <a:latin typeface="Cambria Math" panose="02040503050406030204" pitchFamily="18" charset="0"/>
                              <a:cs typeface="Arial" panose="020B0604020202020204" pitchFamily="34" charset="0"/>
                            </a:rPr>
                            <m:t>9</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7" name="TextBox 46"/>
              <p:cNvSpPr txBox="1">
                <a:spLocks noRot="1" noChangeAspect="1" noMove="1" noResize="1" noEditPoints="1" noAdjustHandles="1" noChangeArrowheads="1" noChangeShapeType="1" noTextEdit="1"/>
              </p:cNvSpPr>
              <p:nvPr/>
            </p:nvSpPr>
            <p:spPr>
              <a:xfrm>
                <a:off x="7276427" y="4276376"/>
                <a:ext cx="2336137" cy="728341"/>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7276426" y="5004606"/>
                <a:ext cx="2336137"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𝑥</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   </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3</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8" name="TextBox 47"/>
              <p:cNvSpPr txBox="1">
                <a:spLocks noRot="1" noChangeAspect="1" noMove="1" noResize="1" noEditPoints="1" noAdjustHandles="1" noChangeArrowheads="1" noChangeShapeType="1" noTextEdit="1"/>
              </p:cNvSpPr>
              <p:nvPr/>
            </p:nvSpPr>
            <p:spPr>
              <a:xfrm>
                <a:off x="7276426" y="5004606"/>
                <a:ext cx="2336137" cy="728341"/>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7238327" y="5704342"/>
                <a:ext cx="2336137"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=2</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9" name="TextBox 48"/>
              <p:cNvSpPr txBox="1">
                <a:spLocks noRot="1" noChangeAspect="1" noMove="1" noResize="1" noEditPoints="1" noAdjustHandles="1" noChangeArrowheads="1" noChangeShapeType="1" noTextEdit="1"/>
              </p:cNvSpPr>
              <p:nvPr/>
            </p:nvSpPr>
            <p:spPr>
              <a:xfrm>
                <a:off x="7238327" y="5704342"/>
                <a:ext cx="2336137" cy="430887"/>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49"/>
              <p:cNvSpPr txBox="1"/>
              <p:nvPr/>
            </p:nvSpPr>
            <p:spPr>
              <a:xfrm>
                <a:off x="7539363" y="6135229"/>
                <a:ext cx="1810261"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solidFill>
                            <a:schemeClr val="bg1"/>
                          </a:solidFill>
                          <a:latin typeface="Cambria Math" panose="02040503050406030204" pitchFamily="18" charset="0"/>
                          <a:cs typeface="Arial" panose="020B0604020202020204" pitchFamily="34" charset="0"/>
                        </a:rPr>
                        <m:t>V</m:t>
                      </m:r>
                      <m:r>
                        <a:rPr lang="en-US" sz="2200" b="0" i="0" smtClean="0">
                          <a:solidFill>
                            <a:schemeClr val="bg1"/>
                          </a:solidFill>
                          <a:latin typeface="Cambria Math" panose="02040503050406030204" pitchFamily="18" charset="0"/>
                          <a:cs typeface="Arial" panose="020B0604020202020204" pitchFamily="34" charset="0"/>
                        </a:rPr>
                        <m:t>ậ</m:t>
                      </m:r>
                      <m:r>
                        <m:rPr>
                          <m:sty m:val="p"/>
                        </m:rPr>
                        <a:rPr lang="en-US" sz="2200" b="0" i="0" smtClean="0">
                          <a:solidFill>
                            <a:schemeClr val="bg1"/>
                          </a:solidFill>
                          <a:latin typeface="Cambria Math" panose="02040503050406030204" pitchFamily="18" charset="0"/>
                          <a:cs typeface="Arial" panose="020B0604020202020204" pitchFamily="34" charset="0"/>
                        </a:rPr>
                        <m:t>y</m:t>
                      </m:r>
                      <m:r>
                        <a:rPr lang="en-US" sz="2200" b="0" i="0" smtClean="0">
                          <a:solidFill>
                            <a:schemeClr val="bg1"/>
                          </a:solidFill>
                          <a:latin typeface="Cambria Math" panose="02040503050406030204" pitchFamily="18" charset="0"/>
                          <a:cs typeface="Arial" panose="020B0604020202020204" pitchFamily="34" charset="0"/>
                        </a:rPr>
                        <m:t> </m:t>
                      </m:r>
                      <m:r>
                        <a:rPr lang="en-US" sz="2200" b="0" i="1" smtClean="0">
                          <a:solidFill>
                            <a:schemeClr val="bg1"/>
                          </a:solidFill>
                          <a:latin typeface="Cambria Math" panose="02040503050406030204" pitchFamily="18" charset="0"/>
                          <a:cs typeface="Arial" panose="020B0604020202020204" pitchFamily="34" charset="0"/>
                        </a:rPr>
                        <m:t>𝑥</m:t>
                      </m:r>
                      <m:r>
                        <a:rPr lang="en-US" sz="2200" b="0" i="1" smtClean="0">
                          <a:solidFill>
                            <a:schemeClr val="bg1"/>
                          </a:solidFill>
                          <a:latin typeface="Cambria Math" panose="02040503050406030204" pitchFamily="18" charset="0"/>
                          <a:cs typeface="Arial" panose="020B0604020202020204" pitchFamily="34" charset="0"/>
                        </a:rPr>
                        <m:t>=2</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50" name="TextBox 49"/>
              <p:cNvSpPr txBox="1">
                <a:spLocks noRot="1" noChangeAspect="1" noMove="1" noResize="1" noEditPoints="1" noAdjustHandles="1" noChangeArrowheads="1" noChangeShapeType="1" noTextEdit="1"/>
              </p:cNvSpPr>
              <p:nvPr/>
            </p:nvSpPr>
            <p:spPr>
              <a:xfrm>
                <a:off x="7539363" y="6135229"/>
                <a:ext cx="1810261" cy="430887"/>
              </a:xfrm>
              <a:prstGeom prst="rect">
                <a:avLst/>
              </a:prstGeom>
              <a:blipFill rotWithShape="0">
                <a:blip r:embed="rId20"/>
                <a:stretch>
                  <a:fillRect b="-18310"/>
                </a:stretch>
              </a:blipFill>
            </p:spPr>
            <p:txBody>
              <a:bodyPr/>
              <a:lstStyle/>
              <a:p>
                <a:r>
                  <a:rPr lang="en-US">
                    <a:noFill/>
                  </a:rPr>
                  <a:t> </a:t>
                </a:r>
              </a:p>
            </p:txBody>
          </p:sp>
        </mc:Fallback>
      </mc:AlternateContent>
    </p:spTree>
    <p:extLst>
      <p:ext uri="{BB962C8B-B14F-4D97-AF65-F5344CB8AC3E}">
        <p14:creationId xmlns:p14="http://schemas.microsoft.com/office/powerpoint/2010/main" val="9628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43" grpId="0"/>
      <p:bldP spid="44" grpId="0"/>
      <p:bldP spid="45" grpId="0"/>
      <p:bldP spid="46" grpId="0"/>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212" y="224829"/>
            <a:ext cx="3471759"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3. Luyện tập</a:t>
            </a:r>
            <a:endParaRPr lang="vi-VN" sz="2600" b="1" dirty="0">
              <a:solidFill>
                <a:srgbClr val="FFFF00"/>
              </a:solidFill>
              <a:latin typeface="Arial (Body)"/>
              <a:cs typeface="Arial" panose="020B0604020202020204" pitchFamily="34" charset="0"/>
            </a:endParaRPr>
          </a:p>
        </p:txBody>
      </p:sp>
      <p:sp>
        <p:nvSpPr>
          <p:cNvPr id="18" name="TextBox 17"/>
          <p:cNvSpPr txBox="1"/>
          <p:nvPr/>
        </p:nvSpPr>
        <p:spPr>
          <a:xfrm>
            <a:off x="774892" y="806333"/>
            <a:ext cx="4234278" cy="553998"/>
          </a:xfrm>
          <a:prstGeom prst="rect">
            <a:avLst/>
          </a:prstGeom>
          <a:noFill/>
        </p:spPr>
        <p:txBody>
          <a:bodyPr wrap="square" rtlCol="0">
            <a:spAutoFit/>
          </a:bodyPr>
          <a:lstStyle/>
          <a:p>
            <a:pPr>
              <a:lnSpc>
                <a:spcPct val="150000"/>
              </a:lnSpc>
            </a:pPr>
            <a:r>
              <a:rPr lang="en-US" sz="2000" b="1" dirty="0" err="1" smtClean="0">
                <a:solidFill>
                  <a:schemeClr val="bg1"/>
                </a:solidFill>
                <a:latin typeface="Arial" panose="020B0604020202020204" pitchFamily="34" charset="0"/>
                <a:cs typeface="Arial" panose="020B0604020202020204" pitchFamily="34" charset="0"/>
              </a:rPr>
              <a:t>Bài</a:t>
            </a:r>
            <a:r>
              <a:rPr lang="en-US" sz="2000" b="1" dirty="0" smtClean="0">
                <a:solidFill>
                  <a:schemeClr val="bg1"/>
                </a:solidFill>
                <a:latin typeface="Arial" panose="020B0604020202020204" pitchFamily="34" charset="0"/>
                <a:cs typeface="Arial" panose="020B0604020202020204" pitchFamily="34" charset="0"/>
              </a:rPr>
              <a:t> 3 (Bài 65 SGK trang 34). </a:t>
            </a:r>
            <a:endParaRPr lang="en-US" sz="2000" b="1"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4191788" y="795682"/>
            <a:ext cx="6345103" cy="553998"/>
          </a:xfrm>
          <a:prstGeom prst="rect">
            <a:avLst/>
          </a:prstGeom>
          <a:noFill/>
        </p:spPr>
        <p:txBody>
          <a:bodyPr wrap="square" rtlCol="0">
            <a:spAutoFit/>
          </a:bodyPr>
          <a:lstStyle/>
          <a:p>
            <a:pPr>
              <a:lnSpc>
                <a:spcPct val="150000"/>
              </a:lnSpc>
            </a:pPr>
            <a:r>
              <a:rPr lang="en-US" sz="2000" dirty="0" smtClean="0">
                <a:solidFill>
                  <a:schemeClr val="bg1"/>
                </a:solidFill>
                <a:latin typeface="Arial" panose="020B0604020202020204" pitchFamily="34" charset="0"/>
                <a:cs typeface="Arial" panose="020B0604020202020204" pitchFamily="34" charset="0"/>
              </a:rPr>
              <a:t>Buổi tối (từ 19 giờ đến 21 giờ 30 phút), Bình định dành  </a:t>
            </a:r>
            <a:endParaRPr lang="en-US" sz="20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664738" y="1230956"/>
                <a:ext cx="608795"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64738" y="1230956"/>
                <a:ext cx="608795" cy="668516"/>
              </a:xfrm>
              <a:prstGeom prst="rect">
                <a:avLst/>
              </a:prstGeom>
              <a:blipFill rotWithShape="0">
                <a:blip r:embed="rId3"/>
                <a:stretch>
                  <a:fillRect/>
                </a:stretch>
              </a:blipFill>
            </p:spPr>
            <p:txBody>
              <a:bodyPr/>
              <a:lstStyle/>
              <a:p>
                <a:r>
                  <a:rPr lang="en-US">
                    <a:noFill/>
                  </a:rPr>
                  <a:t> </a:t>
                </a:r>
              </a:p>
            </p:txBody>
          </p:sp>
        </mc:Fallback>
      </mc:AlternateContent>
      <p:sp>
        <p:nvSpPr>
          <p:cNvPr id="11" name="TextBox 10"/>
          <p:cNvSpPr txBox="1"/>
          <p:nvPr/>
        </p:nvSpPr>
        <p:spPr>
          <a:xfrm>
            <a:off x="1095249" y="1349680"/>
            <a:ext cx="1944076"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giờ để rửa bát, </a:t>
            </a:r>
            <a:endParaRPr lang="en-US" sz="20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758295" y="1746104"/>
            <a:ext cx="9778596" cy="958660"/>
          </a:xfrm>
          <a:prstGeom prst="rect">
            <a:avLst/>
          </a:prstGeom>
          <a:noFill/>
        </p:spPr>
        <p:txBody>
          <a:bodyPr wrap="square" rtlCol="0">
            <a:spAutoFit/>
          </a:bodyPr>
          <a:lstStyle/>
          <a:p>
            <a:pPr algn="just">
              <a:lnSpc>
                <a:spcPct val="150000"/>
              </a:lnSpc>
            </a:pPr>
            <a:r>
              <a:rPr lang="en-US" sz="2000" dirty="0">
                <a:solidFill>
                  <a:schemeClr val="bg1"/>
                </a:solidFill>
                <a:latin typeface="Arial" panose="020B0604020202020204" pitchFamily="34" charset="0"/>
                <a:cs typeface="Arial" panose="020B0604020202020204" pitchFamily="34" charset="0"/>
              </a:rPr>
              <a:t>định dành để xem chương </a:t>
            </a:r>
            <a:r>
              <a:rPr lang="en-US" sz="2000" dirty="0" smtClean="0">
                <a:solidFill>
                  <a:schemeClr val="bg1"/>
                </a:solidFill>
                <a:latin typeface="Arial" panose="020B0604020202020204" pitchFamily="34" charset="0"/>
                <a:cs typeface="Arial" panose="020B0604020202020204" pitchFamily="34" charset="0"/>
              </a:rPr>
              <a:t>trình phim truyện truyền hình kéo dài trong 45 phút. Hỏi Bình có đủ thời gian để xem hết phim không?</a:t>
            </a:r>
            <a:endParaRPr lang="en-US" sz="20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5356868" y="2651835"/>
            <a:ext cx="1811030" cy="400110"/>
          </a:xfrm>
          <a:prstGeom prst="rect">
            <a:avLst/>
          </a:prstGeom>
          <a:noFill/>
        </p:spPr>
        <p:txBody>
          <a:bodyPr wrap="square" rtlCol="0">
            <a:spAutoFit/>
          </a:bodyPr>
          <a:lstStyle/>
          <a:p>
            <a:r>
              <a:rPr lang="en-US" sz="2000" b="1" dirty="0" smtClean="0">
                <a:solidFill>
                  <a:srgbClr val="FFFF00"/>
                </a:solidFill>
                <a:latin typeface="Arial" panose="020B0604020202020204" pitchFamily="34" charset="0"/>
                <a:cs typeface="Arial" panose="020B0604020202020204" pitchFamily="34" charset="0"/>
              </a:rPr>
              <a:t>Hướng dẫn</a:t>
            </a:r>
            <a:endParaRPr lang="en-US" sz="2000" b="1" dirty="0">
              <a:solidFill>
                <a:srgbClr val="FFFF00"/>
              </a:solidFill>
              <a:latin typeface="Arial" panose="020B0604020202020204" pitchFamily="34" charset="0"/>
              <a:cs typeface="Arial" panose="020B0604020202020204" pitchFamily="34" charset="0"/>
            </a:endParaRPr>
          </a:p>
        </p:txBody>
      </p:sp>
      <p:sp>
        <p:nvSpPr>
          <p:cNvPr id="28" name="TextBox 27"/>
          <p:cNvSpPr txBox="1"/>
          <p:nvPr/>
        </p:nvSpPr>
        <p:spPr>
          <a:xfrm>
            <a:off x="3208848" y="1340603"/>
            <a:ext cx="7588589"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giờ </a:t>
            </a:r>
            <a:r>
              <a:rPr lang="en-US" sz="2000" dirty="0">
                <a:solidFill>
                  <a:schemeClr val="bg1"/>
                </a:solidFill>
                <a:latin typeface="Arial" panose="020B0604020202020204" pitchFamily="34" charset="0"/>
                <a:cs typeface="Arial" panose="020B0604020202020204" pitchFamily="34" charset="0"/>
              </a:rPr>
              <a:t>để quét </a:t>
            </a:r>
            <a:r>
              <a:rPr lang="en-US" sz="2000" dirty="0" smtClean="0">
                <a:solidFill>
                  <a:schemeClr val="bg1"/>
                </a:solidFill>
                <a:latin typeface="Arial" panose="020B0604020202020204" pitchFamily="34" charset="0"/>
                <a:cs typeface="Arial" panose="020B0604020202020204" pitchFamily="34" charset="0"/>
              </a:rPr>
              <a:t>nhà </a:t>
            </a:r>
            <a:r>
              <a:rPr lang="en-US" sz="2000" dirty="0">
                <a:solidFill>
                  <a:schemeClr val="bg1"/>
                </a:solidFill>
                <a:latin typeface="Arial" panose="020B0604020202020204" pitchFamily="34" charset="0"/>
                <a:cs typeface="Arial" panose="020B0604020202020204" pitchFamily="34" charset="0"/>
              </a:rPr>
              <a:t>và 1 giờ để làm bài tập. Thời gian còn lại, </a:t>
            </a:r>
            <a:r>
              <a:rPr lang="en-US" sz="2000" dirty="0" smtClean="0">
                <a:solidFill>
                  <a:schemeClr val="bg1"/>
                </a:solidFill>
                <a:latin typeface="Arial" panose="020B0604020202020204" pitchFamily="34" charset="0"/>
                <a:cs typeface="Arial" panose="020B0604020202020204" pitchFamily="34" charset="0"/>
              </a:rPr>
              <a:t>Bình</a:t>
            </a:r>
            <a:endParaRPr lang="en-US" sz="20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1" name="TextBox 30"/>
              <p:cNvSpPr txBox="1"/>
              <p:nvPr/>
            </p:nvSpPr>
            <p:spPr>
              <a:xfrm>
                <a:off x="2805978" y="1231135"/>
                <a:ext cx="540663"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6</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2805978" y="1231135"/>
                <a:ext cx="540663" cy="670568"/>
              </a:xfrm>
              <a:prstGeom prst="rect">
                <a:avLst/>
              </a:prstGeom>
              <a:blipFill rotWithShape="0">
                <a:blip r:embed="rId4"/>
                <a:stretch>
                  <a:fillRect/>
                </a:stretch>
              </a:blipFill>
            </p:spPr>
            <p:txBody>
              <a:bodyPr/>
              <a:lstStyle/>
              <a:p>
                <a:r>
                  <a:rPr lang="en-US">
                    <a:noFill/>
                  </a:rPr>
                  <a:t> </a:t>
                </a:r>
              </a:p>
            </p:txBody>
          </p:sp>
        </mc:Fallback>
      </mc:AlternateContent>
      <p:sp>
        <p:nvSpPr>
          <p:cNvPr id="33" name="TextBox 32"/>
          <p:cNvSpPr txBox="1"/>
          <p:nvPr/>
        </p:nvSpPr>
        <p:spPr>
          <a:xfrm>
            <a:off x="5635673" y="3625122"/>
            <a:ext cx="3049903"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21 giờ 30 phút – 19 giờ</a:t>
            </a:r>
            <a:endParaRPr lang="en-US" sz="2000"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757855" y="3026275"/>
            <a:ext cx="878525" cy="400110"/>
          </a:xfrm>
          <a:prstGeom prst="rect">
            <a:avLst/>
          </a:prstGeom>
          <a:noFill/>
        </p:spPr>
        <p:txBody>
          <a:bodyPr wrap="square" rtlCol="0">
            <a:spAutoFit/>
          </a:bodyPr>
          <a:lstStyle/>
          <a:p>
            <a:r>
              <a:rPr lang="en-US" sz="2000" dirty="0" err="1" smtClean="0">
                <a:solidFill>
                  <a:schemeClr val="bg1"/>
                </a:solidFill>
                <a:latin typeface="Arial" panose="020B0604020202020204" pitchFamily="34" charset="0"/>
                <a:cs typeface="Arial" panose="020B0604020202020204" pitchFamily="34" charset="0"/>
              </a:rPr>
              <a:t>Đổi</a:t>
            </a:r>
            <a:r>
              <a:rPr lang="en-US" sz="2000" dirty="0" smtClean="0">
                <a:solidFill>
                  <a:schemeClr val="bg1"/>
                </a:solidFill>
                <a:latin typeface="Arial" panose="020B0604020202020204" pitchFamily="34" charset="0"/>
                <a:cs typeface="Arial" panose="020B0604020202020204" pitchFamily="34" charset="0"/>
              </a:rPr>
              <a:t> : </a:t>
            </a:r>
            <a:endParaRPr lang="en-US" sz="2000" dirty="0">
              <a:solidFill>
                <a:schemeClr val="bg1"/>
              </a:solidFill>
              <a:latin typeface="Arial" panose="020B0604020202020204" pitchFamily="34" charset="0"/>
              <a:cs typeface="Arial" panose="020B0604020202020204" pitchFamily="34" charset="0"/>
            </a:endParaRPr>
          </a:p>
        </p:txBody>
      </p:sp>
      <p:sp>
        <p:nvSpPr>
          <p:cNvPr id="43" name="TextBox 42"/>
          <p:cNvSpPr txBox="1"/>
          <p:nvPr/>
        </p:nvSpPr>
        <p:spPr>
          <a:xfrm>
            <a:off x="664738" y="3598912"/>
            <a:ext cx="5051197"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Thời </a:t>
            </a:r>
            <a:r>
              <a:rPr lang="en-US" sz="2000" dirty="0" err="1" smtClean="0">
                <a:solidFill>
                  <a:schemeClr val="bg1"/>
                </a:solidFill>
                <a:latin typeface="Arial" panose="020B0604020202020204" pitchFamily="34" charset="0"/>
                <a:cs typeface="Arial" panose="020B0604020202020204" pitchFamily="34" charset="0"/>
              </a:rPr>
              <a:t>gian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từ</a:t>
            </a:r>
            <a:r>
              <a:rPr lang="en-US" sz="2000" dirty="0" smtClean="0">
                <a:solidFill>
                  <a:schemeClr val="bg1"/>
                </a:solidFill>
                <a:latin typeface="Arial" panose="020B0604020202020204" pitchFamily="34" charset="0"/>
                <a:cs typeface="Arial" panose="020B0604020202020204" pitchFamily="34" charset="0"/>
              </a:rPr>
              <a:t> 19 </a:t>
            </a:r>
            <a:r>
              <a:rPr lang="en-US" sz="2000" dirty="0" err="1" smtClean="0">
                <a:solidFill>
                  <a:schemeClr val="bg1"/>
                </a:solidFill>
                <a:latin typeface="Arial" panose="020B0604020202020204" pitchFamily="34" charset="0"/>
                <a:cs typeface="Arial" panose="020B0604020202020204" pitchFamily="34" charset="0"/>
              </a:rPr>
              <a:t>giờ</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đến</a:t>
            </a:r>
            <a:r>
              <a:rPr lang="en-US" sz="2000" dirty="0">
                <a:solidFill>
                  <a:schemeClr val="bg1"/>
                </a:solidFill>
                <a:latin typeface="Arial" panose="020B0604020202020204" pitchFamily="34" charset="0"/>
                <a:cs typeface="Arial" panose="020B0604020202020204" pitchFamily="34" charset="0"/>
              </a:rPr>
              <a:t> 21 </a:t>
            </a:r>
            <a:r>
              <a:rPr lang="en-US" sz="2000" dirty="0" err="1">
                <a:solidFill>
                  <a:schemeClr val="bg1"/>
                </a:solidFill>
                <a:latin typeface="Arial" panose="020B0604020202020204" pitchFamily="34" charset="0"/>
                <a:cs typeface="Arial" panose="020B0604020202020204" pitchFamily="34" charset="0"/>
              </a:rPr>
              <a:t>giờ</a:t>
            </a:r>
            <a:r>
              <a:rPr lang="en-US" sz="2000" dirty="0">
                <a:solidFill>
                  <a:schemeClr val="bg1"/>
                </a:solidFill>
                <a:latin typeface="Arial" panose="020B0604020202020204" pitchFamily="34" charset="0"/>
                <a:cs typeface="Arial" panose="020B0604020202020204" pitchFamily="34" charset="0"/>
              </a:rPr>
              <a:t> 30 </a:t>
            </a:r>
            <a:r>
              <a:rPr lang="en-US" sz="2000" dirty="0" err="1">
                <a:solidFill>
                  <a:schemeClr val="bg1"/>
                </a:solidFill>
                <a:latin typeface="Arial" panose="020B0604020202020204" pitchFamily="34" charset="0"/>
                <a:cs typeface="Arial" panose="020B0604020202020204" pitchFamily="34" charset="0"/>
              </a:rPr>
              <a:t>phút</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là</a:t>
            </a:r>
            <a:endParaRPr lang="en-US" sz="2000" dirty="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10301935" y="3473711"/>
            <a:ext cx="1396351" cy="674800"/>
            <a:chOff x="7491936" y="2730585"/>
            <a:chExt cx="1396351" cy="674800"/>
          </a:xfrm>
        </p:grpSpPr>
        <p:sp>
          <p:nvSpPr>
            <p:cNvPr id="38" name="TextBox 37"/>
            <p:cNvSpPr txBox="1"/>
            <p:nvPr/>
          </p:nvSpPr>
          <p:spPr>
            <a:xfrm>
              <a:off x="8055112" y="2867930"/>
              <a:ext cx="833175"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(giờ</a:t>
              </a:r>
              <a:r>
                <a:rPr lang="en-US" sz="2000"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7491936" y="2730585"/>
                  <a:ext cx="673768" cy="6748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5</m:t>
                            </m:r>
                          </m:num>
                          <m:den>
                            <m:r>
                              <a:rPr lang="en-US" sz="2000" b="0" i="1" smtClean="0">
                                <a:solidFill>
                                  <a:schemeClr val="bg1"/>
                                </a:solidFill>
                                <a:latin typeface="Cambria Math" panose="02040503050406030204" pitchFamily="18" charset="0"/>
                                <a:cs typeface="Arial" panose="020B0604020202020204" pitchFamily="34" charset="0"/>
                              </a:rPr>
                              <m:t>2</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491936" y="2730585"/>
                  <a:ext cx="673768" cy="674800"/>
                </a:xfrm>
                <a:prstGeom prst="rect">
                  <a:avLst/>
                </a:prstGeom>
                <a:blipFill rotWithShape="0">
                  <a:blip r:embed="rId5"/>
                  <a:stretch>
                    <a:fillRect/>
                  </a:stretch>
                </a:blipFill>
              </p:spPr>
              <p:txBody>
                <a:bodyPr/>
                <a:lstStyle/>
                <a:p>
                  <a:r>
                    <a:rPr lang="en-US">
                      <a:noFill/>
                    </a:rPr>
                    <a:t> </a:t>
                  </a:r>
                </a:p>
              </p:txBody>
            </p:sp>
          </mc:Fallback>
        </mc:AlternateContent>
      </p:grpSp>
      <p:sp>
        <p:nvSpPr>
          <p:cNvPr id="45" name="TextBox 44"/>
          <p:cNvSpPr txBox="1"/>
          <p:nvPr/>
        </p:nvSpPr>
        <p:spPr>
          <a:xfrm>
            <a:off x="701892" y="4297079"/>
            <a:ext cx="4190809"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Thời gian còn lại của Bình là</a:t>
            </a:r>
            <a:endParaRPr lang="en-US" sz="20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6" name="TextBox 45"/>
              <p:cNvSpPr txBox="1"/>
              <p:nvPr/>
            </p:nvSpPr>
            <p:spPr>
              <a:xfrm>
                <a:off x="3991473" y="4170812"/>
                <a:ext cx="2072764" cy="676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5</m:t>
                          </m:r>
                        </m:num>
                        <m:den>
                          <m:r>
                            <a:rPr lang="en-US" sz="2000" b="0" i="1" smtClean="0">
                              <a:solidFill>
                                <a:schemeClr val="bg1"/>
                              </a:solidFill>
                              <a:latin typeface="Cambria Math" panose="02040503050406030204" pitchFamily="18" charset="0"/>
                              <a:cs typeface="Arial" panose="020B0604020202020204" pitchFamily="34" charset="0"/>
                            </a:rPr>
                            <m:t>2</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4</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6</m:t>
                          </m:r>
                        </m:den>
                      </m:f>
                      <m:r>
                        <a:rPr lang="en-US" sz="2000" b="0" i="1" smtClean="0">
                          <a:solidFill>
                            <a:schemeClr val="bg1"/>
                          </a:solidFill>
                          <a:latin typeface="Cambria Math" panose="02040503050406030204" pitchFamily="18" charset="0"/>
                          <a:cs typeface="Arial" panose="020B0604020202020204" pitchFamily="34" charset="0"/>
                        </a:rPr>
                        <m:t>−1</m:t>
                      </m:r>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991473" y="4170812"/>
                <a:ext cx="2072764" cy="67685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646270" y="4170812"/>
                <a:ext cx="2688145"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30</m:t>
                          </m:r>
                        </m:num>
                        <m:den>
                          <m:r>
                            <a:rPr lang="en-US" sz="2000" b="0" i="1" smtClean="0">
                              <a:solidFill>
                                <a:schemeClr val="bg1"/>
                              </a:solidFill>
                              <a:latin typeface="Cambria Math" panose="02040503050406030204" pitchFamily="18" charset="0"/>
                              <a:cs typeface="Arial" panose="020B0604020202020204" pitchFamily="34" charset="0"/>
                            </a:rPr>
                            <m:t>12</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12</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12</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12</m:t>
                          </m:r>
                        </m:num>
                        <m:den>
                          <m:r>
                            <a:rPr lang="en-US" sz="2000" b="0" i="1" smtClean="0">
                              <a:solidFill>
                                <a:schemeClr val="bg1"/>
                              </a:solidFill>
                              <a:latin typeface="Cambria Math" panose="02040503050406030204" pitchFamily="18" charset="0"/>
                              <a:cs typeface="Arial" panose="020B0604020202020204" pitchFamily="34" charset="0"/>
                            </a:rPr>
                            <m:t>12</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646270" y="4170812"/>
                <a:ext cx="2688145" cy="66851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8187814" y="4170812"/>
                <a:ext cx="695397"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13</m:t>
                          </m:r>
                        </m:num>
                        <m:den>
                          <m:r>
                            <a:rPr lang="en-US" sz="2000" b="0" i="1" smtClean="0">
                              <a:solidFill>
                                <a:schemeClr val="bg1"/>
                              </a:solidFill>
                              <a:latin typeface="Cambria Math" panose="02040503050406030204" pitchFamily="18" charset="0"/>
                              <a:cs typeface="Arial" panose="020B0604020202020204" pitchFamily="34" charset="0"/>
                            </a:rPr>
                            <m:t>12</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8187814" y="4170812"/>
                <a:ext cx="695397" cy="66851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500107" y="3019767"/>
                <a:ext cx="1241565" cy="400110"/>
              </a:xfrm>
              <a:prstGeom prst="rect">
                <a:avLst/>
              </a:prstGeom>
              <a:noFill/>
            </p:spPr>
            <p:txBody>
              <a:bodyPr wrap="square" rtlCol="0">
                <a:spAutoFit/>
              </a:bodyPr>
              <a:lstStyle/>
              <a:p>
                <a14:m>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45</m:t>
                    </m:r>
                  </m:oMath>
                </a14:m>
                <a:r>
                  <a:rPr lang="en-US" sz="2000" dirty="0" smtClean="0">
                    <a:solidFill>
                      <a:schemeClr val="bg1"/>
                    </a:solidFill>
                    <a:latin typeface="Arial" panose="020B0604020202020204" pitchFamily="34" charset="0"/>
                    <a:cs typeface="Arial" panose="020B0604020202020204" pitchFamily="34" charset="0"/>
                  </a:rPr>
                  <a:t> phút</a:t>
                </a:r>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500107" y="3019767"/>
                <a:ext cx="1241565" cy="400110"/>
              </a:xfrm>
              <a:prstGeom prst="rect">
                <a:avLst/>
              </a:prstGeom>
              <a:blipFill rotWithShape="0">
                <a:blip r:embed="rId9"/>
                <a:stretch>
                  <a:fillRect t="-6061" b="-27273"/>
                </a:stretch>
              </a:blipFill>
            </p:spPr>
            <p:txBody>
              <a:bodyPr/>
              <a:lstStyle/>
              <a:p>
                <a:r>
                  <a:rPr lang="en-US">
                    <a:noFill/>
                  </a:rPr>
                  <a:t> </a:t>
                </a:r>
              </a:p>
            </p:txBody>
          </p:sp>
        </mc:Fallback>
      </mc:AlternateContent>
      <p:grpSp>
        <p:nvGrpSpPr>
          <p:cNvPr id="32" name="Group 31"/>
          <p:cNvGrpSpPr/>
          <p:nvPr/>
        </p:nvGrpSpPr>
        <p:grpSpPr>
          <a:xfrm>
            <a:off x="2397524" y="2874640"/>
            <a:ext cx="1283601" cy="668516"/>
            <a:chOff x="7491936" y="2730585"/>
            <a:chExt cx="1283601" cy="668516"/>
          </a:xfrm>
        </p:grpSpPr>
        <p:sp>
          <p:nvSpPr>
            <p:cNvPr id="34" name="TextBox 33"/>
            <p:cNvSpPr txBox="1"/>
            <p:nvPr/>
          </p:nvSpPr>
          <p:spPr>
            <a:xfrm>
              <a:off x="8055113" y="2867930"/>
              <a:ext cx="720424"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giờ.</a:t>
              </a:r>
              <a:endParaRPr lang="en-US" sz="20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p:cNvSpPr txBox="1"/>
                <p:nvPr/>
              </p:nvSpPr>
              <p:spPr>
                <a:xfrm>
                  <a:off x="7491936" y="2730585"/>
                  <a:ext cx="6737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7491936" y="2730585"/>
                  <a:ext cx="673768" cy="668516"/>
                </a:xfrm>
                <a:prstGeom prst="rect">
                  <a:avLst/>
                </a:prstGeom>
                <a:blipFill rotWithShape="0">
                  <a:blip r:embed="rId11"/>
                  <a:stretch>
                    <a:fillRect/>
                  </a:stretch>
                </a:blipFill>
              </p:spPr>
              <p:txBody>
                <a:bodyPr/>
                <a:lstStyle/>
                <a:p>
                  <a:r>
                    <a:rPr lang="en-US">
                      <a:noFill/>
                    </a:rPr>
                    <a:t> </a:t>
                  </a:r>
                </a:p>
              </p:txBody>
            </p:sp>
          </mc:Fallback>
        </mc:AlternateContent>
      </p:grpSp>
      <p:sp>
        <p:nvSpPr>
          <p:cNvPr id="36" name="TextBox 35"/>
          <p:cNvSpPr txBox="1"/>
          <p:nvPr/>
        </p:nvSpPr>
        <p:spPr>
          <a:xfrm>
            <a:off x="8883211" y="4305015"/>
            <a:ext cx="864638"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(giờ</a:t>
            </a:r>
            <a:r>
              <a:rPr lang="en-US" sz="2000"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757855" y="5329265"/>
            <a:ext cx="104765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Ta có  </a:t>
            </a:r>
            <a:endParaRPr lang="en-US" sz="20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0" name="TextBox 39"/>
              <p:cNvSpPr txBox="1"/>
              <p:nvPr/>
            </p:nvSpPr>
            <p:spPr>
              <a:xfrm>
                <a:off x="1700796" y="5195062"/>
                <a:ext cx="695397"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13</m:t>
                          </m:r>
                        </m:num>
                        <m:den>
                          <m:r>
                            <a:rPr lang="en-US" sz="2000" b="0" i="1" smtClean="0">
                              <a:solidFill>
                                <a:schemeClr val="bg1"/>
                              </a:solidFill>
                              <a:latin typeface="Cambria Math" panose="02040503050406030204" pitchFamily="18" charset="0"/>
                              <a:cs typeface="Arial" panose="020B0604020202020204" pitchFamily="34" charset="0"/>
                            </a:rPr>
                            <m:t>12</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40" name="TextBox 39"/>
              <p:cNvSpPr txBox="1">
                <a:spLocks noRot="1" noChangeAspect="1" noMove="1" noResize="1" noEditPoints="1" noAdjustHandles="1" noChangeArrowheads="1" noChangeShapeType="1" noTextEdit="1"/>
              </p:cNvSpPr>
              <p:nvPr/>
            </p:nvSpPr>
            <p:spPr>
              <a:xfrm>
                <a:off x="1700796" y="5195062"/>
                <a:ext cx="695397" cy="668516"/>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2216405" y="5182536"/>
                <a:ext cx="6737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&gt;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41" name="TextBox 40"/>
              <p:cNvSpPr txBox="1">
                <a:spLocks noRot="1" noChangeAspect="1" noMove="1" noResize="1" noEditPoints="1" noAdjustHandles="1" noChangeArrowheads="1" noChangeShapeType="1" noTextEdit="1"/>
              </p:cNvSpPr>
              <p:nvPr/>
            </p:nvSpPr>
            <p:spPr>
              <a:xfrm>
                <a:off x="2216405" y="5182536"/>
                <a:ext cx="673768" cy="668516"/>
              </a:xfrm>
              <a:prstGeom prst="rect">
                <a:avLst/>
              </a:prstGeom>
              <a:blipFill rotWithShape="0">
                <a:blip r:embed="rId13"/>
                <a:stretch>
                  <a:fillRect/>
                </a:stretch>
              </a:blipFill>
            </p:spPr>
            <p:txBody>
              <a:bodyPr/>
              <a:lstStyle/>
              <a:p>
                <a:r>
                  <a:rPr lang="en-US">
                    <a:noFill/>
                  </a:rPr>
                  <a:t> </a:t>
                </a:r>
              </a:p>
            </p:txBody>
          </p:sp>
        </mc:Fallback>
      </mc:AlternateContent>
      <p:sp>
        <p:nvSpPr>
          <p:cNvPr id="50" name="TextBox 49"/>
          <p:cNvSpPr txBox="1"/>
          <p:nvPr/>
        </p:nvSpPr>
        <p:spPr>
          <a:xfrm>
            <a:off x="4197866" y="5316739"/>
            <a:ext cx="5000496"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nên Bình đủ thời gian xem hết phim.</a:t>
            </a:r>
            <a:endParaRPr lang="en-US" sz="20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1" name="TextBox 50"/>
              <p:cNvSpPr txBox="1"/>
              <p:nvPr/>
            </p:nvSpPr>
            <p:spPr>
              <a:xfrm>
                <a:off x="2728402" y="5137385"/>
                <a:ext cx="1553651"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solidFill>
                                <a:schemeClr val="bg1"/>
                              </a:solidFill>
                              <a:latin typeface="Cambria Math" panose="02040503050406030204" pitchFamily="18" charset="0"/>
                              <a:cs typeface="Arial" panose="020B0604020202020204" pitchFamily="34" charset="0"/>
                            </a:rPr>
                          </m:ctrlPr>
                        </m:dPr>
                        <m:e>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13</m:t>
                              </m:r>
                            </m:num>
                            <m:den>
                              <m:r>
                                <a:rPr lang="en-US" sz="2000" b="0" i="1" smtClean="0">
                                  <a:solidFill>
                                    <a:schemeClr val="bg1"/>
                                  </a:solidFill>
                                  <a:latin typeface="Cambria Math" panose="02040503050406030204" pitchFamily="18" charset="0"/>
                                  <a:cs typeface="Arial" panose="020B0604020202020204" pitchFamily="34" charset="0"/>
                                </a:rPr>
                                <m:t>12</m:t>
                              </m:r>
                            </m:den>
                          </m:f>
                          <m:r>
                            <a:rPr lang="en-US" sz="2000" b="0" i="1" smtClean="0">
                              <a:solidFill>
                                <a:schemeClr val="bg1"/>
                              </a:solidFill>
                              <a:latin typeface="Cambria Math" panose="02040503050406030204" pitchFamily="18" charset="0"/>
                              <a:cs typeface="Arial" panose="020B0604020202020204" pitchFamily="34" charset="0"/>
                            </a:rPr>
                            <m:t>&gt;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9</m:t>
                              </m:r>
                            </m:num>
                            <m:den>
                              <m:r>
                                <a:rPr lang="en-US" sz="2000" b="0" i="1" smtClean="0">
                                  <a:solidFill>
                                    <a:schemeClr val="bg1"/>
                                  </a:solidFill>
                                  <a:latin typeface="Cambria Math" panose="02040503050406030204" pitchFamily="18" charset="0"/>
                                  <a:cs typeface="Arial" panose="020B0604020202020204" pitchFamily="34" charset="0"/>
                                </a:rPr>
                                <m:t>12</m:t>
                              </m:r>
                            </m:den>
                          </m:f>
                        </m:e>
                      </m:d>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51" name="TextBox 50"/>
              <p:cNvSpPr txBox="1">
                <a:spLocks noRot="1" noChangeAspect="1" noMove="1" noResize="1" noEditPoints="1" noAdjustHandles="1" noChangeArrowheads="1" noChangeShapeType="1" noTextEdit="1"/>
              </p:cNvSpPr>
              <p:nvPr/>
            </p:nvSpPr>
            <p:spPr>
              <a:xfrm>
                <a:off x="2728402" y="5137385"/>
                <a:ext cx="1553651" cy="783869"/>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8351497" y="3641854"/>
                <a:ext cx="2049731" cy="400110"/>
              </a:xfrm>
              <a:prstGeom prst="rect">
                <a:avLst/>
              </a:prstGeom>
              <a:noFill/>
            </p:spPr>
            <p:txBody>
              <a:bodyPr wrap="square" rtlCol="0">
                <a:spAutoFit/>
              </a:bodyPr>
              <a:lstStyle/>
              <a:p>
                <a14:m>
                  <m:oMath xmlns:m="http://schemas.openxmlformats.org/officeDocument/2006/math">
                    <m:r>
                      <a:rPr lang="en-US" sz="2000" i="1" dirty="0" smtClean="0">
                        <a:solidFill>
                          <a:schemeClr val="bg1"/>
                        </a:solidFill>
                        <a:latin typeface="Cambria Math" panose="02040503050406030204" pitchFamily="18" charset="0"/>
                        <a:cs typeface="Arial" panose="020B0604020202020204" pitchFamily="34" charset="0"/>
                      </a:rPr>
                      <m:t>=</m:t>
                    </m:r>
                  </m:oMath>
                </a14:m>
                <a:r>
                  <a:rPr lang="en-US" sz="2000" dirty="0" smtClean="0">
                    <a:solidFill>
                      <a:schemeClr val="bg1"/>
                    </a:solidFill>
                    <a:latin typeface="Arial" panose="020B0604020202020204" pitchFamily="34" charset="0"/>
                    <a:cs typeface="Arial" panose="020B0604020202020204" pitchFamily="34" charset="0"/>
                  </a:rPr>
                  <a:t> 2 giờ 30 phút</a:t>
                </a:r>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8351497" y="3641854"/>
                <a:ext cx="2049731" cy="400110"/>
              </a:xfrm>
              <a:prstGeom prst="rect">
                <a:avLst/>
              </a:prstGeom>
              <a:blipFill rotWithShape="0">
                <a:blip r:embed="rId15"/>
                <a:stretch>
                  <a:fillRect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24860224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left)">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left)">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p:bldP spid="42" grpId="0"/>
      <p:bldP spid="43" grpId="0"/>
      <p:bldP spid="45" grpId="0"/>
      <p:bldP spid="46" grpId="0"/>
      <p:bldP spid="47" grpId="0"/>
      <p:bldP spid="48" grpId="0"/>
      <p:bldP spid="49" grpId="0"/>
      <p:bldP spid="36" grpId="0"/>
      <p:bldP spid="37" grpId="0"/>
      <p:bldP spid="40" grpId="0"/>
      <p:bldP spid="41" grpId="0"/>
      <p:bldP spid="50" grpId="0"/>
      <p:bldP spid="51"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66" y="112313"/>
            <a:ext cx="2859328" cy="28593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543" y="177872"/>
            <a:ext cx="3298521" cy="29716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3264" y="538619"/>
            <a:ext cx="3086100" cy="268605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88156468"/>
              </p:ext>
            </p:extLst>
          </p:nvPr>
        </p:nvGraphicFramePr>
        <p:xfrm>
          <a:off x="563672" y="2880985"/>
          <a:ext cx="11064657" cy="3720232"/>
        </p:xfrm>
        <a:graphic>
          <a:graphicData uri="http://schemas.openxmlformats.org/drawingml/2006/table">
            <a:tbl>
              <a:tblPr firstRow="1" bandRow="1">
                <a:tableStyleId>{125E5076-3810-47DD-B79F-674D7AD40C01}</a:tableStyleId>
              </a:tblPr>
              <a:tblGrid>
                <a:gridCol w="1077238"/>
                <a:gridCol w="2204580"/>
                <a:gridCol w="2250512"/>
                <a:gridCol w="1194146"/>
                <a:gridCol w="2254685"/>
                <a:gridCol w="2083496"/>
              </a:tblGrid>
              <a:tr h="574418">
                <a:tc>
                  <a:txBody>
                    <a:bodyPr/>
                    <a:lstStyle/>
                    <a:p>
                      <a:pPr algn="ctr"/>
                      <a:r>
                        <a:rPr lang="en-US" b="1" dirty="0" smtClean="0"/>
                        <a:t>Thời</a:t>
                      </a:r>
                      <a:r>
                        <a:rPr lang="en-US" b="1" baseline="0" dirty="0" smtClean="0"/>
                        <a:t> gian</a:t>
                      </a:r>
                      <a:endParaRPr lang="en-US"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b="1" dirty="0" smtClean="0"/>
                        <a:t>Hoạt</a:t>
                      </a:r>
                      <a:r>
                        <a:rPr lang="en-US" b="1" baseline="0" dirty="0" smtClean="0"/>
                        <a:t> động</a:t>
                      </a:r>
                      <a:endParaRPr lang="en-US"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b="1" dirty="0" smtClean="0"/>
                        <a:t>Nhiệm</a:t>
                      </a:r>
                      <a:r>
                        <a:rPr lang="en-US" b="1" baseline="0" dirty="0" smtClean="0"/>
                        <a:t> vụ cụ thể</a:t>
                      </a:r>
                      <a:endParaRPr lang="en-US"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b="1" dirty="0" smtClean="0"/>
                        <a:t>Thời</a:t>
                      </a:r>
                      <a:r>
                        <a:rPr lang="en-US" b="1" baseline="0" dirty="0" smtClean="0"/>
                        <a:t> gian</a:t>
                      </a:r>
                      <a:endParaRPr lang="en-US"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b="1" dirty="0" smtClean="0"/>
                        <a:t>Hoạt</a:t>
                      </a:r>
                      <a:r>
                        <a:rPr lang="en-US" b="1" baseline="0" dirty="0" smtClean="0"/>
                        <a:t> động</a:t>
                      </a:r>
                      <a:endParaRPr lang="en-US"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b="1" dirty="0" smtClean="0"/>
                        <a:t>Nhiệm</a:t>
                      </a:r>
                      <a:r>
                        <a:rPr lang="en-US" b="1" baseline="0" dirty="0" smtClean="0"/>
                        <a:t> vụ cụ thể</a:t>
                      </a:r>
                      <a:endParaRPr lang="en-US"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74418">
                <a:tc>
                  <a:txBody>
                    <a:bodyPr/>
                    <a:lstStyle/>
                    <a:p>
                      <a:pPr algn="ctr"/>
                      <a:r>
                        <a:rPr lang="en-US" b="1" dirty="0" smtClean="0">
                          <a:latin typeface="Arial" panose="020B0604020202020204" pitchFamily="34" charset="0"/>
                          <a:cs typeface="Arial" panose="020B0604020202020204" pitchFamily="34" charset="0"/>
                        </a:rPr>
                        <a:t>SÁNG</a:t>
                      </a:r>
                      <a:endParaRPr lang="en-US"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b="1" dirty="0" smtClean="0">
                          <a:latin typeface="Arial" panose="020B0604020202020204" pitchFamily="34" charset="0"/>
                          <a:cs typeface="Arial" panose="020B0604020202020204" pitchFamily="34" charset="0"/>
                        </a:rPr>
                        <a:t>CHIỀU</a:t>
                      </a:r>
                      <a:endParaRPr lang="en-US"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28566">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28566">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r>
              <a:tr h="428566">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tr>
              <a:tr h="428566">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b="1" dirty="0" smtClean="0">
                          <a:latin typeface="Arial" panose="020B0604020202020204" pitchFamily="34" charset="0"/>
                          <a:cs typeface="Arial" panose="020B0604020202020204" pitchFamily="34" charset="0"/>
                        </a:rPr>
                        <a:t>TỐI</a:t>
                      </a:r>
                      <a:endParaRPr lang="en-US" b="1"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r>
              <a:tr h="428566">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60000"/>
                        <a:lumOff val="40000"/>
                      </a:schemeClr>
                    </a:solidFill>
                  </a:tcPr>
                </a:tc>
              </a:tr>
              <a:tr h="428566">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endParaRPr lang="en-US"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r>
            </a:tbl>
          </a:graphicData>
        </a:graphic>
      </p:graphicFrame>
    </p:spTree>
    <p:extLst>
      <p:ext uri="{BB962C8B-B14F-4D97-AF65-F5344CB8AC3E}">
        <p14:creationId xmlns:p14="http://schemas.microsoft.com/office/powerpoint/2010/main" val="3515367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212" y="224829"/>
            <a:ext cx="3471759"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3. Luyện tập</a:t>
            </a:r>
            <a:endParaRPr lang="vi-VN" sz="2600" b="1" dirty="0">
              <a:solidFill>
                <a:srgbClr val="FFFF00"/>
              </a:solidFill>
              <a:latin typeface="Arial (Body)"/>
              <a:cs typeface="Arial" panose="020B0604020202020204" pitchFamily="34" charset="0"/>
            </a:endParaRPr>
          </a:p>
        </p:txBody>
      </p:sp>
      <p:sp>
        <p:nvSpPr>
          <p:cNvPr id="18" name="TextBox 17"/>
          <p:cNvSpPr txBox="1"/>
          <p:nvPr/>
        </p:nvSpPr>
        <p:spPr>
          <a:xfrm>
            <a:off x="1011187" y="930561"/>
            <a:ext cx="4643788" cy="646331"/>
          </a:xfrm>
          <a:prstGeom prst="rect">
            <a:avLst/>
          </a:prstGeom>
          <a:noFill/>
        </p:spPr>
        <p:txBody>
          <a:bodyPr wrap="square" rtlCol="0">
            <a:spAutoFit/>
          </a:bodyPr>
          <a:lstStyle/>
          <a:p>
            <a:pPr>
              <a:lnSpc>
                <a:spcPct val="150000"/>
              </a:lnSpc>
            </a:pPr>
            <a:r>
              <a:rPr lang="en-US" sz="2400" b="1" dirty="0" err="1" smtClean="0">
                <a:solidFill>
                  <a:schemeClr val="bg1"/>
                </a:solidFill>
                <a:latin typeface="Arial" panose="020B0604020202020204" pitchFamily="34" charset="0"/>
                <a:cs typeface="Arial" panose="020B0604020202020204" pitchFamily="34" charset="0"/>
              </a:rPr>
              <a:t>Bài</a:t>
            </a:r>
            <a:r>
              <a:rPr lang="en-US" sz="2400" b="1" dirty="0" smtClean="0">
                <a:solidFill>
                  <a:schemeClr val="bg1"/>
                </a:solidFill>
                <a:latin typeface="Arial" panose="020B0604020202020204" pitchFamily="34" charset="0"/>
                <a:cs typeface="Arial" panose="020B0604020202020204" pitchFamily="34" charset="0"/>
              </a:rPr>
              <a:t> 4. </a:t>
            </a:r>
            <a:r>
              <a:rPr lang="en-US" sz="2400" dirty="0" err="1" smtClean="0">
                <a:solidFill>
                  <a:schemeClr val="bg1"/>
                </a:solidFill>
                <a:latin typeface="Arial" panose="020B0604020202020204" pitchFamily="34" charset="0"/>
                <a:cs typeface="Arial" panose="020B0604020202020204" pitchFamily="34" charset="0"/>
              </a:rPr>
              <a:t>Tính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hợp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lý</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nếu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thể</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7" name="TextBox 26"/>
              <p:cNvSpPr txBox="1"/>
              <p:nvPr/>
            </p:nvSpPr>
            <p:spPr>
              <a:xfrm>
                <a:off x="2290091" y="1631462"/>
                <a:ext cx="3224884"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𝐴</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10</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e>
                      </m:d>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11</m:t>
                          </m:r>
                        </m:num>
                        <m:den>
                          <m:r>
                            <a:rPr lang="en-US" sz="2400" b="0" i="1" smtClean="0">
                              <a:solidFill>
                                <a:schemeClr val="bg1"/>
                              </a:solidFill>
                              <a:latin typeface="Cambria Math" panose="02040503050406030204" pitchFamily="18" charset="0"/>
                              <a:cs typeface="Arial" panose="020B0604020202020204" pitchFamily="34" charset="0"/>
                            </a:rPr>
                            <m:t>20</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2290091" y="1631462"/>
                <a:ext cx="3224884" cy="92217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2130862" y="2920797"/>
                <a:ext cx="4479488"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cs typeface="Arial" panose="020B0604020202020204" pitchFamily="34" charset="0"/>
                        </a:rPr>
                        <m:t>𝐵</m:t>
                      </m:r>
                      <m:r>
                        <a:rPr lang="en-US" sz="2400" i="1" smtClean="0">
                          <a:solidFill>
                            <a:schemeClr val="bg1"/>
                          </a:solidFill>
                          <a:latin typeface="Cambria Math" panose="02040503050406030204" pitchFamily="18" charset="0"/>
                          <a:cs typeface="Arial" panose="020B0604020202020204" pitchFamily="34" charset="0"/>
                        </a:rPr>
                        <m:t>=</m:t>
                      </m:r>
                      <m:f>
                        <m:fPr>
                          <m:ctrlPr>
                            <a:rPr lang="en-US" sz="2400" i="1">
                              <a:solidFill>
                                <a:schemeClr val="bg1"/>
                              </a:solidFill>
                              <a:latin typeface="Cambria Math" panose="02040503050406030204" pitchFamily="18" charset="0"/>
                              <a:cs typeface="Arial" panose="020B0604020202020204" pitchFamily="34" charset="0"/>
                            </a:rPr>
                          </m:ctrlPr>
                        </m:fPr>
                        <m:num>
                          <m:r>
                            <a:rPr lang="en-US" sz="2400" i="1">
                              <a:solidFill>
                                <a:schemeClr val="bg1"/>
                              </a:solidFill>
                              <a:latin typeface="Cambria Math" panose="02040503050406030204" pitchFamily="18" charset="0"/>
                              <a:cs typeface="Arial" panose="020B0604020202020204" pitchFamily="34" charset="0"/>
                            </a:rPr>
                            <m:t>1</m:t>
                          </m:r>
                        </m:num>
                        <m:den>
                          <m:r>
                            <a:rPr lang="en-US" sz="2400" i="1">
                              <a:solidFill>
                                <a:schemeClr val="bg1"/>
                              </a:solidFill>
                              <a:latin typeface="Cambria Math" panose="02040503050406030204" pitchFamily="18" charset="0"/>
                              <a:cs typeface="Arial" panose="020B0604020202020204" pitchFamily="34" charset="0"/>
                            </a:rPr>
                            <m:t>2</m:t>
                          </m:r>
                        </m:den>
                      </m:f>
                      <m:r>
                        <a:rPr lang="en-US" sz="2400" i="1">
                          <a:solidFill>
                            <a:schemeClr val="bg1"/>
                          </a:solidFill>
                          <a:latin typeface="Cambria Math" panose="02040503050406030204" pitchFamily="18" charset="0"/>
                          <a:cs typeface="Arial" panose="020B0604020202020204" pitchFamily="34" charset="0"/>
                        </a:rPr>
                        <m:t>−</m:t>
                      </m:r>
                      <m:f>
                        <m:fPr>
                          <m:ctrlPr>
                            <a:rPr lang="en-US" sz="2400" i="1">
                              <a:solidFill>
                                <a:schemeClr val="bg1"/>
                              </a:solidFill>
                              <a:latin typeface="Cambria Math" panose="02040503050406030204" pitchFamily="18" charset="0"/>
                              <a:cs typeface="Arial" panose="020B0604020202020204" pitchFamily="34" charset="0"/>
                            </a:rPr>
                          </m:ctrlPr>
                        </m:fPr>
                        <m:num>
                          <m:r>
                            <a:rPr lang="en-US" sz="2400" i="1">
                              <a:solidFill>
                                <a:schemeClr val="bg1"/>
                              </a:solidFill>
                              <a:latin typeface="Cambria Math" panose="02040503050406030204" pitchFamily="18" charset="0"/>
                              <a:cs typeface="Arial" panose="020B0604020202020204" pitchFamily="34" charset="0"/>
                            </a:rPr>
                            <m:t>35</m:t>
                          </m:r>
                        </m:num>
                        <m:den>
                          <m:r>
                            <a:rPr lang="en-US" sz="2400" i="1">
                              <a:solidFill>
                                <a:schemeClr val="bg1"/>
                              </a:solidFill>
                              <a:latin typeface="Cambria Math" panose="02040503050406030204" pitchFamily="18" charset="0"/>
                              <a:cs typeface="Arial" panose="020B0604020202020204" pitchFamily="34" charset="0"/>
                            </a:rPr>
                            <m:t>−42</m:t>
                          </m:r>
                        </m:den>
                      </m:f>
                      <m:r>
                        <a:rPr lang="en-US" sz="2400" i="1">
                          <a:solidFill>
                            <a:schemeClr val="bg1"/>
                          </a:solidFill>
                          <a:latin typeface="Cambria Math" panose="02040503050406030204" pitchFamily="18" charset="0"/>
                          <a:cs typeface="Arial" panose="020B0604020202020204" pitchFamily="34" charset="0"/>
                        </a:rPr>
                        <m:t>−</m:t>
                      </m:r>
                      <m:f>
                        <m:fPr>
                          <m:ctrlPr>
                            <a:rPr lang="en-US" sz="2400" i="1">
                              <a:solidFill>
                                <a:schemeClr val="bg1"/>
                              </a:solidFill>
                              <a:latin typeface="Cambria Math" panose="02040503050406030204" pitchFamily="18" charset="0"/>
                              <a:cs typeface="Arial" panose="020B0604020202020204" pitchFamily="34" charset="0"/>
                            </a:rPr>
                          </m:ctrlPr>
                        </m:fPr>
                        <m:num>
                          <m:r>
                            <a:rPr lang="en-US" sz="2400" i="1">
                              <a:solidFill>
                                <a:schemeClr val="bg1"/>
                              </a:solidFill>
                              <a:latin typeface="Cambria Math" panose="02040503050406030204" pitchFamily="18" charset="0"/>
                              <a:cs typeface="Arial" panose="020B0604020202020204" pitchFamily="34" charset="0"/>
                            </a:rPr>
                            <m:t>18</m:t>
                          </m:r>
                        </m:num>
                        <m:den>
                          <m:r>
                            <a:rPr lang="en-US" sz="2400" i="1">
                              <a:solidFill>
                                <a:schemeClr val="bg1"/>
                              </a:solidFill>
                              <a:latin typeface="Cambria Math" panose="02040503050406030204" pitchFamily="18" charset="0"/>
                              <a:cs typeface="Arial" panose="020B0604020202020204" pitchFamily="34" charset="0"/>
                            </a:rPr>
                            <m:t>36</m:t>
                          </m:r>
                        </m:den>
                      </m:f>
                      <m:r>
                        <a:rPr lang="en-US" sz="2400" i="1">
                          <a:solidFill>
                            <a:schemeClr val="bg1"/>
                          </a:solidFill>
                          <a:latin typeface="Cambria Math" panose="02040503050406030204" pitchFamily="18" charset="0"/>
                          <a:cs typeface="Arial" panose="020B0604020202020204" pitchFamily="34" charset="0"/>
                        </a:rPr>
                        <m:t>−</m:t>
                      </m:r>
                      <m:f>
                        <m:fPr>
                          <m:ctrlPr>
                            <a:rPr lang="en-US" sz="2400" i="1">
                              <a:solidFill>
                                <a:schemeClr val="bg1"/>
                              </a:solidFill>
                              <a:latin typeface="Cambria Math" panose="02040503050406030204" pitchFamily="18" charset="0"/>
                              <a:cs typeface="Arial" panose="020B0604020202020204" pitchFamily="34" charset="0"/>
                            </a:rPr>
                          </m:ctrlPr>
                        </m:fPr>
                        <m:num>
                          <m:r>
                            <a:rPr lang="en-US" sz="2400" i="1">
                              <a:solidFill>
                                <a:schemeClr val="bg1"/>
                              </a:solidFill>
                              <a:latin typeface="Cambria Math" panose="02040503050406030204" pitchFamily="18" charset="0"/>
                              <a:cs typeface="Arial" panose="020B0604020202020204" pitchFamily="34" charset="0"/>
                            </a:rPr>
                            <m:t>5</m:t>
                          </m:r>
                        </m:num>
                        <m:den>
                          <m:r>
                            <a:rPr lang="en-US" sz="2400" i="1">
                              <a:solidFill>
                                <a:schemeClr val="bg1"/>
                              </a:solidFill>
                              <a:latin typeface="Cambria Math" panose="02040503050406030204" pitchFamily="18" charset="0"/>
                              <a:cs typeface="Arial" panose="020B0604020202020204" pitchFamily="34" charset="0"/>
                            </a:rPr>
                            <m:t>6</m:t>
                          </m:r>
                        </m:den>
                      </m:f>
                      <m:r>
                        <a:rPr lang="en-US" sz="2400" i="1">
                          <a:solidFill>
                            <a:schemeClr val="bg1"/>
                          </a:solidFill>
                          <a:latin typeface="Cambria Math" panose="02040503050406030204" pitchFamily="18" charset="0"/>
                          <a:cs typeface="Arial" panose="020B0604020202020204" pitchFamily="34" charset="0"/>
                        </a:rPr>
                        <m:t>+</m:t>
                      </m:r>
                      <m:f>
                        <m:fPr>
                          <m:ctrlPr>
                            <a:rPr lang="en-US" sz="2400" i="1">
                              <a:solidFill>
                                <a:schemeClr val="bg1"/>
                              </a:solidFill>
                              <a:latin typeface="Cambria Math" panose="02040503050406030204" pitchFamily="18" charset="0"/>
                              <a:cs typeface="Arial" panose="020B0604020202020204" pitchFamily="34" charset="0"/>
                            </a:rPr>
                          </m:ctrlPr>
                        </m:fPr>
                        <m:num>
                          <m:r>
                            <a:rPr lang="en-US" sz="2400" i="1">
                              <a:solidFill>
                                <a:schemeClr val="bg1"/>
                              </a:solidFill>
                              <a:latin typeface="Cambria Math" panose="02040503050406030204" pitchFamily="18" charset="0"/>
                              <a:cs typeface="Arial" panose="020B0604020202020204" pitchFamily="34" charset="0"/>
                            </a:rPr>
                            <m:t>2019</m:t>
                          </m:r>
                        </m:num>
                        <m:den>
                          <m:r>
                            <a:rPr lang="en-US" sz="2400" i="1">
                              <a:solidFill>
                                <a:schemeClr val="bg1"/>
                              </a:solidFill>
                              <a:latin typeface="Cambria Math" panose="02040503050406030204" pitchFamily="18" charset="0"/>
                              <a:cs typeface="Arial" panose="020B0604020202020204" pitchFamily="34" charset="0"/>
                            </a:rPr>
                            <m:t>2020</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2130862" y="2920797"/>
                <a:ext cx="4479488" cy="79367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2199874" y="3897543"/>
                <a:ext cx="4872747" cy="11331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𝐶</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15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40</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72</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99</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154</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2199874" y="3897543"/>
                <a:ext cx="4872747" cy="1133131"/>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53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31"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212" y="224829"/>
            <a:ext cx="3471759"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3. Luyện tập</a:t>
            </a:r>
            <a:endParaRPr lang="vi-VN" sz="2600" b="1" dirty="0">
              <a:solidFill>
                <a:srgbClr val="FFFF00"/>
              </a:solidFill>
              <a:latin typeface="Arial (Body)"/>
              <a:cs typeface="Arial" panose="020B0604020202020204" pitchFamily="34" charset="0"/>
            </a:endParaRPr>
          </a:p>
        </p:txBody>
      </p:sp>
      <p:sp>
        <p:nvSpPr>
          <p:cNvPr id="18" name="TextBox 17"/>
          <p:cNvSpPr txBox="1"/>
          <p:nvPr/>
        </p:nvSpPr>
        <p:spPr>
          <a:xfrm>
            <a:off x="2903213" y="282152"/>
            <a:ext cx="3866860" cy="577850"/>
          </a:xfrm>
          <a:prstGeom prst="rect">
            <a:avLst/>
          </a:prstGeom>
          <a:noFill/>
        </p:spPr>
        <p:txBody>
          <a:bodyPr wrap="square" rtlCol="0">
            <a:spAutoFit/>
          </a:bodyPr>
          <a:lstStyle/>
          <a:p>
            <a:pPr>
              <a:lnSpc>
                <a:spcPct val="150000"/>
              </a:lnSpc>
            </a:pPr>
            <a:r>
              <a:rPr lang="en-US" sz="2400" b="1" dirty="0" err="1" smtClean="0">
                <a:solidFill>
                  <a:schemeClr val="bg1"/>
                </a:solidFill>
                <a:latin typeface="Arial" panose="020B0604020202020204" pitchFamily="34" charset="0"/>
                <a:cs typeface="Arial" panose="020B0604020202020204" pitchFamily="34" charset="0"/>
              </a:rPr>
              <a:t>Bài</a:t>
            </a:r>
            <a:r>
              <a:rPr lang="en-US" sz="2400" b="1" dirty="0" smtClean="0">
                <a:solidFill>
                  <a:schemeClr val="bg1"/>
                </a:solidFill>
                <a:latin typeface="Arial" panose="020B0604020202020204" pitchFamily="34" charset="0"/>
                <a:cs typeface="Arial" panose="020B0604020202020204" pitchFamily="34" charset="0"/>
              </a:rPr>
              <a:t> 4. </a:t>
            </a:r>
            <a:r>
              <a:rPr lang="en-US" sz="2400" dirty="0" smtClean="0">
                <a:solidFill>
                  <a:schemeClr val="bg1"/>
                </a:solidFill>
                <a:latin typeface="Arial" panose="020B0604020202020204" pitchFamily="34" charset="0"/>
                <a:cs typeface="Arial" panose="020B0604020202020204" pitchFamily="34" charset="0"/>
              </a:rPr>
              <a:t>Tính hợp lí </a:t>
            </a:r>
            <a:r>
              <a:rPr lang="en-US" sz="2400" dirty="0" smtClean="0">
                <a:solidFill>
                  <a:schemeClr val="bg1"/>
                </a:solidFill>
                <a:latin typeface="Arial" panose="020B0604020202020204" pitchFamily="34" charset="0"/>
                <a:cs typeface="Arial" panose="020B0604020202020204" pitchFamily="34" charset="0"/>
              </a:rPr>
              <a:t>(nếu có)</a:t>
            </a:r>
            <a:endParaRPr lang="en-US" sz="2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2" name="TextBox 41"/>
              <p:cNvSpPr txBox="1"/>
              <p:nvPr/>
            </p:nvSpPr>
            <p:spPr>
              <a:xfrm>
                <a:off x="1171458" y="1121666"/>
                <a:ext cx="2964114"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𝐴</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10</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e>
                      </m:d>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11</m:t>
                          </m:r>
                        </m:num>
                        <m:den>
                          <m:r>
                            <a:rPr lang="en-US" sz="2400" b="0" i="1" smtClean="0">
                              <a:solidFill>
                                <a:schemeClr val="bg1"/>
                              </a:solidFill>
                              <a:latin typeface="Cambria Math" panose="02040503050406030204" pitchFamily="18" charset="0"/>
                              <a:cs typeface="Arial" panose="020B0604020202020204" pitchFamily="34" charset="0"/>
                            </a:rPr>
                            <m:t>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2" name="TextBox 41"/>
              <p:cNvSpPr txBox="1">
                <a:spLocks noRot="1" noChangeAspect="1" noMove="1" noResize="1" noEditPoints="1" noAdjustHandles="1" noChangeArrowheads="1" noChangeShapeType="1" noTextEdit="1"/>
              </p:cNvSpPr>
              <p:nvPr/>
            </p:nvSpPr>
            <p:spPr>
              <a:xfrm>
                <a:off x="1171458" y="1121666"/>
                <a:ext cx="2964114" cy="92217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1171458" y="2021601"/>
                <a:ext cx="296411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10</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−11</m:t>
                          </m:r>
                        </m:num>
                        <m:den>
                          <m:r>
                            <a:rPr lang="en-US" sz="2400" b="0" i="1" smtClean="0">
                              <a:solidFill>
                                <a:schemeClr val="bg1"/>
                              </a:solidFill>
                              <a:latin typeface="Cambria Math" panose="02040503050406030204" pitchFamily="18" charset="0"/>
                              <a:cs typeface="Arial" panose="020B0604020202020204" pitchFamily="34" charset="0"/>
                            </a:rPr>
                            <m:t>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3" name="TextBox 42"/>
              <p:cNvSpPr txBox="1">
                <a:spLocks noRot="1" noChangeAspect="1" noMove="1" noResize="1" noEditPoints="1" noAdjustHandles="1" noChangeArrowheads="1" noChangeShapeType="1" noTextEdit="1"/>
              </p:cNvSpPr>
              <p:nvPr/>
            </p:nvSpPr>
            <p:spPr>
              <a:xfrm>
                <a:off x="1171458" y="2021601"/>
                <a:ext cx="2964114" cy="7861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1245709" y="2729847"/>
                <a:ext cx="296411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6</m:t>
                          </m:r>
                        </m:num>
                        <m:den>
                          <m:r>
                            <a:rPr lang="en-US" sz="2400" b="0" i="1" smtClean="0">
                              <a:solidFill>
                                <a:schemeClr val="bg1"/>
                              </a:solidFill>
                              <a:latin typeface="Cambria Math" panose="02040503050406030204" pitchFamily="18" charset="0"/>
                              <a:cs typeface="Arial" panose="020B0604020202020204" pitchFamily="34" charset="0"/>
                            </a:rPr>
                            <m:t>20</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8</m:t>
                          </m:r>
                        </m:num>
                        <m:den>
                          <m:r>
                            <a:rPr lang="en-US" sz="2400" b="0" i="1" smtClean="0">
                              <a:solidFill>
                                <a:schemeClr val="bg1"/>
                              </a:solidFill>
                              <a:latin typeface="Cambria Math" panose="02040503050406030204" pitchFamily="18" charset="0"/>
                              <a:cs typeface="Arial" panose="020B0604020202020204" pitchFamily="34" charset="0"/>
                            </a:rPr>
                            <m:t>20</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−11</m:t>
                          </m:r>
                        </m:num>
                        <m:den>
                          <m:r>
                            <a:rPr lang="en-US" sz="2400" b="0" i="1" smtClean="0">
                              <a:solidFill>
                                <a:schemeClr val="bg1"/>
                              </a:solidFill>
                              <a:latin typeface="Cambria Math" panose="02040503050406030204" pitchFamily="18" charset="0"/>
                              <a:cs typeface="Arial" panose="020B0604020202020204" pitchFamily="34" charset="0"/>
                            </a:rPr>
                            <m:t>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1245709" y="2729847"/>
                <a:ext cx="2964114" cy="78617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1450509" y="3400685"/>
                <a:ext cx="127725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7" name="TextBox 46"/>
              <p:cNvSpPr txBox="1">
                <a:spLocks noRot="1" noChangeAspect="1" noMove="1" noResize="1" noEditPoints="1" noAdjustHandles="1" noChangeArrowheads="1" noChangeShapeType="1" noTextEdit="1"/>
              </p:cNvSpPr>
              <p:nvPr/>
            </p:nvSpPr>
            <p:spPr>
              <a:xfrm>
                <a:off x="1450509" y="3400685"/>
                <a:ext cx="1277257" cy="78617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6691875" y="1995823"/>
                <a:ext cx="4176573"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2</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35</m:t>
                          </m:r>
                        </m:num>
                        <m:den>
                          <m:r>
                            <a:rPr lang="en-US" sz="2400" b="0" i="1" smtClean="0">
                              <a:solidFill>
                                <a:schemeClr val="bg1"/>
                              </a:solidFill>
                              <a:latin typeface="Cambria Math" panose="02040503050406030204" pitchFamily="18" charset="0"/>
                              <a:cs typeface="Arial" panose="020B0604020202020204" pitchFamily="34" charset="0"/>
                            </a:rPr>
                            <m:t>42</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18</m:t>
                          </m:r>
                        </m:num>
                        <m:den>
                          <m:r>
                            <a:rPr lang="en-US" sz="2400" b="0" i="1" smtClean="0">
                              <a:solidFill>
                                <a:schemeClr val="bg1"/>
                              </a:solidFill>
                              <a:latin typeface="Cambria Math" panose="02040503050406030204" pitchFamily="18" charset="0"/>
                              <a:cs typeface="Arial" panose="020B0604020202020204" pitchFamily="34" charset="0"/>
                            </a:rPr>
                            <m:t>36</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2019</m:t>
                          </m:r>
                        </m:num>
                        <m:den>
                          <m:r>
                            <a:rPr lang="en-US" sz="2400" b="0" i="1" smtClean="0">
                              <a:solidFill>
                                <a:schemeClr val="bg1"/>
                              </a:solidFill>
                              <a:latin typeface="Cambria Math" panose="02040503050406030204" pitchFamily="18" charset="0"/>
                              <a:cs typeface="Arial" panose="020B0604020202020204" pitchFamily="34" charset="0"/>
                            </a:rPr>
                            <m:t>2020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9" name="TextBox 48"/>
              <p:cNvSpPr txBox="1">
                <a:spLocks noRot="1" noChangeAspect="1" noMove="1" noResize="1" noEditPoints="1" noAdjustHandles="1" noChangeArrowheads="1" noChangeShapeType="1" noTextEdit="1"/>
              </p:cNvSpPr>
              <p:nvPr/>
            </p:nvSpPr>
            <p:spPr>
              <a:xfrm>
                <a:off x="6691875" y="1995823"/>
                <a:ext cx="4176573" cy="79367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p:cNvSpPr txBox="1"/>
              <p:nvPr/>
            </p:nvSpPr>
            <p:spPr>
              <a:xfrm>
                <a:off x="6538850" y="3003845"/>
                <a:ext cx="4171399"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2</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2</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2019</m:t>
                          </m:r>
                        </m:num>
                        <m:den>
                          <m:r>
                            <a:rPr lang="en-US" sz="2400" b="0" i="1" smtClean="0">
                              <a:solidFill>
                                <a:schemeClr val="bg1"/>
                              </a:solidFill>
                              <a:latin typeface="Cambria Math" panose="02040503050406030204" pitchFamily="18" charset="0"/>
                              <a:cs typeface="Arial" panose="020B0604020202020204" pitchFamily="34" charset="0"/>
                            </a:rPr>
                            <m:t>2020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51" name="TextBox 50"/>
              <p:cNvSpPr txBox="1">
                <a:spLocks noRot="1" noChangeAspect="1" noMove="1" noResize="1" noEditPoints="1" noAdjustHandles="1" noChangeArrowheads="1" noChangeShapeType="1" noTextEdit="1"/>
              </p:cNvSpPr>
              <p:nvPr/>
            </p:nvSpPr>
            <p:spPr>
              <a:xfrm>
                <a:off x="6538850" y="3003845"/>
                <a:ext cx="4171399" cy="793679"/>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p:cNvSpPr txBox="1"/>
              <p:nvPr/>
            </p:nvSpPr>
            <p:spPr>
              <a:xfrm>
                <a:off x="6611278" y="3957828"/>
                <a:ext cx="4533538"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2</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e>
                      </m:d>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e>
                      </m:d>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2019</m:t>
                          </m:r>
                        </m:num>
                        <m:den>
                          <m:r>
                            <a:rPr lang="en-US" sz="2400" b="0" i="1" smtClean="0">
                              <a:solidFill>
                                <a:schemeClr val="bg1"/>
                              </a:solidFill>
                              <a:latin typeface="Cambria Math" panose="02040503050406030204" pitchFamily="18" charset="0"/>
                              <a:cs typeface="Arial" panose="020B0604020202020204" pitchFamily="34" charset="0"/>
                            </a:rPr>
                            <m:t>2020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52" name="TextBox 51"/>
              <p:cNvSpPr txBox="1">
                <a:spLocks noRot="1" noChangeAspect="1" noMove="1" noResize="1" noEditPoints="1" noAdjustHandles="1" noChangeArrowheads="1" noChangeShapeType="1" noTextEdit="1"/>
              </p:cNvSpPr>
              <p:nvPr/>
            </p:nvSpPr>
            <p:spPr>
              <a:xfrm>
                <a:off x="6611278" y="3957828"/>
                <a:ext cx="4533538" cy="92217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1450509" y="4342482"/>
                <a:ext cx="1163181" cy="646331"/>
              </a:xfrm>
              <a:prstGeom prst="rect">
                <a:avLst/>
              </a:prstGeom>
              <a:noFill/>
            </p:spPr>
            <p:txBody>
              <a:bodyPr wrap="square" rtlCol="0">
                <a:spAutoFit/>
              </a:bodyPr>
              <a:lstStyle/>
              <a:p>
                <a:pPr>
                  <a:lnSpc>
                    <a:spcPct val="150000"/>
                  </a:lnSpc>
                </a:pPr>
                <a:r>
                  <a:rPr lang="en-US" sz="2400" dirty="0" smtClean="0">
                    <a:solidFill>
                      <a:schemeClr val="bg1"/>
                    </a:solidFill>
                    <a:latin typeface="Arial" panose="020B0604020202020204" pitchFamily="34" charset="0"/>
                    <a:cs typeface="Arial" panose="020B0604020202020204" pitchFamily="34" charset="0"/>
                  </a:rPr>
                  <a:t>Vậy </a:t>
                </a:r>
                <a14:m>
                  <m:oMath xmlns:m="http://schemas.openxmlformats.org/officeDocument/2006/math">
                    <m:r>
                      <a:rPr lang="en-US" sz="2400" i="1" dirty="0" smtClean="0">
                        <a:solidFill>
                          <a:schemeClr val="bg1"/>
                        </a:solidFill>
                        <a:latin typeface="Cambria Math" panose="02040503050406030204" pitchFamily="18" charset="0"/>
                        <a:cs typeface="Arial" panose="020B0604020202020204" pitchFamily="34" charset="0"/>
                      </a:rPr>
                      <m:t>𝐴</m:t>
                    </m:r>
                  </m:oMath>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1450509" y="4342482"/>
                <a:ext cx="1163181" cy="646331"/>
              </a:xfrm>
              <a:prstGeom prst="rect">
                <a:avLst/>
              </a:prstGeom>
              <a:blipFill rotWithShape="0">
                <a:blip r:embed="rId10"/>
                <a:stretch>
                  <a:fillRect l="-8377" b="-113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2089137" y="4284534"/>
                <a:ext cx="127725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20</m:t>
                          </m:r>
                        </m:den>
                      </m:f>
                      <m:r>
                        <a:rPr lang="en-US" sz="2400" b="0" i="0"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2089137" y="4284534"/>
                <a:ext cx="1277257" cy="78617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6966078" y="5929909"/>
                <a:ext cx="1163181" cy="646331"/>
              </a:xfrm>
              <a:prstGeom prst="rect">
                <a:avLst/>
              </a:prstGeom>
              <a:noFill/>
            </p:spPr>
            <p:txBody>
              <a:bodyPr wrap="square" rtlCol="0">
                <a:spAutoFit/>
              </a:bodyPr>
              <a:lstStyle/>
              <a:p>
                <a:pPr>
                  <a:lnSpc>
                    <a:spcPct val="150000"/>
                  </a:lnSpc>
                </a:pPr>
                <a:r>
                  <a:rPr lang="en-US" sz="2400" dirty="0" smtClean="0">
                    <a:solidFill>
                      <a:schemeClr val="bg1"/>
                    </a:solidFill>
                    <a:latin typeface="Arial" panose="020B0604020202020204" pitchFamily="34" charset="0"/>
                    <a:cs typeface="Arial" panose="020B0604020202020204" pitchFamily="34" charset="0"/>
                  </a:rPr>
                  <a:t>Vậy </a:t>
                </a:r>
                <a14:m>
                  <m:oMath xmlns:m="http://schemas.openxmlformats.org/officeDocument/2006/math">
                    <m:r>
                      <a:rPr lang="en-US" sz="2400" b="0" i="1" dirty="0" smtClean="0">
                        <a:solidFill>
                          <a:schemeClr val="bg1"/>
                        </a:solidFill>
                        <a:latin typeface="Cambria Math" panose="02040503050406030204" pitchFamily="18" charset="0"/>
                        <a:cs typeface="Arial" panose="020B0604020202020204" pitchFamily="34" charset="0"/>
                      </a:rPr>
                      <m:t>𝐵</m:t>
                    </m:r>
                  </m:oMath>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6966078" y="5929909"/>
                <a:ext cx="1163181" cy="646331"/>
              </a:xfrm>
              <a:prstGeom prst="rect">
                <a:avLst/>
              </a:prstGeom>
              <a:blipFill rotWithShape="0">
                <a:blip r:embed="rId12"/>
                <a:stretch>
                  <a:fillRect l="-8377" b="-113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6538850" y="4923564"/>
                <a:ext cx="1207139"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2019</m:t>
                          </m:r>
                        </m:num>
                        <m:den>
                          <m:r>
                            <a:rPr lang="en-US" sz="2400" b="0" i="1" smtClean="0">
                              <a:solidFill>
                                <a:schemeClr val="bg1"/>
                              </a:solidFill>
                              <a:latin typeface="Cambria Math" panose="02040503050406030204" pitchFamily="18" charset="0"/>
                              <a:cs typeface="Arial" panose="020B0604020202020204" pitchFamily="34" charset="0"/>
                            </a:rPr>
                            <m:t>2020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6538850" y="4923564"/>
                <a:ext cx="1207139" cy="78617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7822189" y="5859985"/>
                <a:ext cx="1207139"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2019</m:t>
                          </m:r>
                        </m:num>
                        <m:den>
                          <m:r>
                            <a:rPr lang="en-US" sz="2400" b="0" i="1" smtClean="0">
                              <a:solidFill>
                                <a:schemeClr val="bg1"/>
                              </a:solidFill>
                              <a:latin typeface="Cambria Math" panose="02040503050406030204" pitchFamily="18" charset="0"/>
                              <a:cs typeface="Arial" panose="020B0604020202020204" pitchFamily="34" charset="0"/>
                            </a:rPr>
                            <m:t>2020</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7822189" y="5859985"/>
                <a:ext cx="1207139" cy="78617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6406928" y="1031073"/>
                <a:ext cx="4176573"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𝐵</m:t>
                      </m:r>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2</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35</m:t>
                          </m:r>
                        </m:num>
                        <m:den>
                          <m:r>
                            <a:rPr lang="en-US" sz="2400" b="0" i="1" smtClean="0">
                              <a:solidFill>
                                <a:schemeClr val="bg1"/>
                              </a:solidFill>
                              <a:latin typeface="Cambria Math" panose="02040503050406030204" pitchFamily="18" charset="0"/>
                              <a:cs typeface="Arial" panose="020B0604020202020204" pitchFamily="34" charset="0"/>
                            </a:rPr>
                            <m:t>−42</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18</m:t>
                          </m:r>
                        </m:num>
                        <m:den>
                          <m:r>
                            <a:rPr lang="en-US" sz="2400" b="0" i="1" smtClean="0">
                              <a:solidFill>
                                <a:schemeClr val="bg1"/>
                              </a:solidFill>
                              <a:latin typeface="Cambria Math" panose="02040503050406030204" pitchFamily="18" charset="0"/>
                              <a:cs typeface="Arial" panose="020B0604020202020204" pitchFamily="34" charset="0"/>
                            </a:rPr>
                            <m:t>36</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5</m:t>
                          </m:r>
                        </m:num>
                        <m:den>
                          <m:r>
                            <a:rPr lang="en-US" sz="2400" b="0" i="1" smtClean="0">
                              <a:solidFill>
                                <a:schemeClr val="bg1"/>
                              </a:solidFill>
                              <a:latin typeface="Cambria Math" panose="02040503050406030204" pitchFamily="18" charset="0"/>
                              <a:cs typeface="Arial" panose="020B0604020202020204" pitchFamily="34" charset="0"/>
                            </a:rPr>
                            <m:t>6</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2019</m:t>
                          </m:r>
                        </m:num>
                        <m:den>
                          <m:r>
                            <a:rPr lang="en-US" sz="2400" b="0" i="1" smtClean="0">
                              <a:solidFill>
                                <a:schemeClr val="bg1"/>
                              </a:solidFill>
                              <a:latin typeface="Cambria Math" panose="02040503050406030204" pitchFamily="18" charset="0"/>
                              <a:cs typeface="Arial" panose="020B0604020202020204" pitchFamily="34" charset="0"/>
                            </a:rPr>
                            <m:t>2020</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6406928" y="1031073"/>
                <a:ext cx="4176573" cy="793679"/>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03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P spid="47" grpId="0"/>
      <p:bldP spid="49" grpId="0"/>
      <p:bldP spid="51" grpId="0"/>
      <p:bldP spid="52" grpId="0"/>
      <p:bldP spid="19" grpId="0"/>
      <p:bldP spid="21" grpId="0"/>
      <p:bldP spid="2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212" y="224829"/>
            <a:ext cx="3471759"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3. Luyện tập</a:t>
            </a:r>
            <a:endParaRPr lang="vi-VN" sz="2600" b="1" dirty="0">
              <a:solidFill>
                <a:srgbClr val="FFFF00"/>
              </a:solidFill>
              <a:latin typeface="Arial (Body)"/>
              <a:cs typeface="Arial" panose="020B0604020202020204" pitchFamily="34" charset="0"/>
            </a:endParaRPr>
          </a:p>
        </p:txBody>
      </p:sp>
      <mc:AlternateContent xmlns:mc="http://schemas.openxmlformats.org/markup-compatibility/2006">
        <mc:Choice xmlns:a14="http://schemas.microsoft.com/office/drawing/2010/main" Requires="a14">
          <p:sp>
            <p:nvSpPr>
              <p:cNvPr id="15" name="TextBox 14"/>
              <p:cNvSpPr txBox="1"/>
              <p:nvPr/>
            </p:nvSpPr>
            <p:spPr>
              <a:xfrm>
                <a:off x="1654364" y="2098496"/>
                <a:ext cx="5831933" cy="95968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𝑆</m:t>
                      </m:r>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2 . 3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3 . 5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5 . 8</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8 . 9</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9 . 11</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11 . 14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1654364" y="2098496"/>
                <a:ext cx="5831933" cy="95968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938598" y="788161"/>
                <a:ext cx="4872747" cy="95968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𝐶</m:t>
                      </m:r>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6</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15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40</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72</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99</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154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3938598" y="788161"/>
                <a:ext cx="4872747" cy="959686"/>
              </a:xfrm>
              <a:prstGeom prst="rect">
                <a:avLst/>
              </a:prstGeom>
              <a:blipFill rotWithShape="0">
                <a:blip r:embed="rId4"/>
                <a:stretch>
                  <a:fillRect/>
                </a:stretch>
              </a:blipFill>
            </p:spPr>
            <p:txBody>
              <a:bodyPr/>
              <a:lstStyle/>
              <a:p>
                <a:r>
                  <a:rPr lang="en-US">
                    <a:noFill/>
                  </a:rPr>
                  <a:t> </a:t>
                </a:r>
              </a:p>
            </p:txBody>
          </p:sp>
        </mc:Fallback>
      </mc:AlternateContent>
      <p:sp>
        <p:nvSpPr>
          <p:cNvPr id="12" name="TextBox 11"/>
          <p:cNvSpPr txBox="1"/>
          <p:nvPr/>
        </p:nvSpPr>
        <p:spPr>
          <a:xfrm>
            <a:off x="387180" y="1698829"/>
            <a:ext cx="1893409" cy="577850"/>
          </a:xfrm>
          <a:prstGeom prst="rect">
            <a:avLst/>
          </a:prstGeom>
          <a:noFill/>
        </p:spPr>
        <p:txBody>
          <a:bodyPr wrap="square" rtlCol="0">
            <a:spAutoFit/>
          </a:bodyPr>
          <a:lstStyle/>
          <a:p>
            <a:pPr>
              <a:lnSpc>
                <a:spcPct val="150000"/>
              </a:lnSpc>
            </a:pPr>
            <a:r>
              <a:rPr lang="en-US" sz="2400" dirty="0" smtClean="0">
                <a:solidFill>
                  <a:schemeClr val="bg1"/>
                </a:solidFill>
                <a:latin typeface="Arial" panose="020B0604020202020204" pitchFamily="34" charset="0"/>
                <a:cs typeface="Arial" panose="020B0604020202020204" pitchFamily="34" charset="0"/>
              </a:rPr>
              <a:t>Phân tích</a:t>
            </a:r>
            <a:endParaRPr lang="en-US" sz="2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1964040" y="3954118"/>
                <a:ext cx="4571617" cy="999504"/>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15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3 . 5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5−3</m:t>
                          </m:r>
                        </m:num>
                        <m:den>
                          <m:r>
                            <a:rPr lang="en-US" sz="2000" b="0" i="1" smtClean="0">
                              <a:solidFill>
                                <a:schemeClr val="bg1"/>
                              </a:solidFill>
                              <a:latin typeface="Cambria Math" panose="02040503050406030204" pitchFamily="18" charset="0"/>
                              <a:cs typeface="Arial" panose="020B0604020202020204" pitchFamily="34" charset="0"/>
                            </a:rPr>
                            <m:t>3 . 5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5</m:t>
                          </m:r>
                        </m:num>
                        <m:den>
                          <m:r>
                            <a:rPr lang="en-US" sz="2000" b="0" i="1" smtClean="0">
                              <a:solidFill>
                                <a:schemeClr val="bg1"/>
                              </a:solidFill>
                              <a:latin typeface="Cambria Math" panose="02040503050406030204" pitchFamily="18" charset="0"/>
                              <a:cs typeface="Arial" panose="020B0604020202020204" pitchFamily="34" charset="0"/>
                            </a:rPr>
                            <m:t>3 . 5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5 . 3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5</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1964040" y="3954118"/>
                <a:ext cx="4571617" cy="99950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1762156" y="4868379"/>
                <a:ext cx="6428991" cy="95968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154</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11 . 14</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14−11 </m:t>
                          </m:r>
                        </m:num>
                        <m:den>
                          <m:r>
                            <a:rPr lang="en-US" sz="2000" b="0" i="1" smtClean="0">
                              <a:solidFill>
                                <a:schemeClr val="bg1"/>
                              </a:solidFill>
                              <a:latin typeface="Cambria Math" panose="02040503050406030204" pitchFamily="18" charset="0"/>
                              <a:cs typeface="Arial" panose="020B0604020202020204" pitchFamily="34" charset="0"/>
                            </a:rPr>
                            <m:t>11 . 14</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14</m:t>
                          </m:r>
                        </m:num>
                        <m:den>
                          <m:r>
                            <a:rPr lang="en-US" sz="2000" b="0" i="1" smtClean="0">
                              <a:solidFill>
                                <a:schemeClr val="bg1"/>
                              </a:solidFill>
                              <a:latin typeface="Cambria Math" panose="02040503050406030204" pitchFamily="18" charset="0"/>
                              <a:cs typeface="Arial" panose="020B0604020202020204" pitchFamily="34" charset="0"/>
                            </a:rPr>
                            <m:t>11 . 14</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11</m:t>
                          </m:r>
                        </m:num>
                        <m:den>
                          <m:r>
                            <a:rPr lang="en-US" sz="2000" i="1">
                              <a:solidFill>
                                <a:schemeClr val="bg1"/>
                              </a:solidFill>
                              <a:latin typeface="Cambria Math" panose="02040503050406030204" pitchFamily="18" charset="0"/>
                              <a:cs typeface="Arial" panose="020B0604020202020204" pitchFamily="34" charset="0"/>
                            </a:rPr>
                            <m:t>11 . 14</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11</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1762156" y="4868379"/>
                <a:ext cx="6428991" cy="95968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1830689" y="2995652"/>
                <a:ext cx="4838317" cy="95968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6</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2 . 3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3−2</m:t>
                          </m:r>
                        </m:num>
                        <m:den>
                          <m:r>
                            <a:rPr lang="en-US" sz="2000" i="1">
                              <a:solidFill>
                                <a:schemeClr val="bg1"/>
                              </a:solidFill>
                              <a:latin typeface="Cambria Math" panose="02040503050406030204" pitchFamily="18" charset="0"/>
                              <a:cs typeface="Arial" panose="020B0604020202020204" pitchFamily="34" charset="0"/>
                            </a:rPr>
                            <m:t>2 . 3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i="1">
                              <a:solidFill>
                                <a:schemeClr val="bg1"/>
                              </a:solidFill>
                              <a:latin typeface="Cambria Math" panose="02040503050406030204" pitchFamily="18" charset="0"/>
                              <a:cs typeface="Arial" panose="020B0604020202020204" pitchFamily="34" charset="0"/>
                            </a:rPr>
                            <m:t>2 . 3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i="1">
                              <a:solidFill>
                                <a:schemeClr val="bg1"/>
                              </a:solidFill>
                              <a:latin typeface="Cambria Math" panose="02040503050406030204" pitchFamily="18" charset="0"/>
                              <a:cs typeface="Arial" panose="020B0604020202020204" pitchFamily="34" charset="0"/>
                            </a:rPr>
                            <m:t>2 . 3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2</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3</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1830689" y="2995652"/>
                <a:ext cx="4838317" cy="959686"/>
              </a:xfrm>
              <a:prstGeom prst="rect">
                <a:avLst/>
              </a:prstGeom>
              <a:blipFill rotWithShape="0">
                <a:blip r:embed="rId7"/>
                <a:stretch>
                  <a:fillRect/>
                </a:stretch>
              </a:blipFill>
            </p:spPr>
            <p:txBody>
              <a:bodyPr/>
              <a:lstStyle/>
              <a:p>
                <a:r>
                  <a:rPr lang="en-US">
                    <a:noFill/>
                  </a:rPr>
                  <a:t> </a:t>
                </a:r>
              </a:p>
            </p:txBody>
          </p:sp>
        </mc:Fallback>
      </mc:AlternateContent>
      <p:sp>
        <p:nvSpPr>
          <p:cNvPr id="19" name="TextBox 18"/>
          <p:cNvSpPr txBox="1"/>
          <p:nvPr/>
        </p:nvSpPr>
        <p:spPr>
          <a:xfrm>
            <a:off x="2903213" y="282152"/>
            <a:ext cx="3866860" cy="577850"/>
          </a:xfrm>
          <a:prstGeom prst="rect">
            <a:avLst/>
          </a:prstGeom>
          <a:noFill/>
        </p:spPr>
        <p:txBody>
          <a:bodyPr wrap="square" rtlCol="0">
            <a:spAutoFit/>
          </a:bodyPr>
          <a:lstStyle/>
          <a:p>
            <a:pPr>
              <a:lnSpc>
                <a:spcPct val="150000"/>
              </a:lnSpc>
            </a:pPr>
            <a:r>
              <a:rPr lang="en-US" sz="2400" b="1" dirty="0" err="1" smtClean="0">
                <a:solidFill>
                  <a:schemeClr val="bg1"/>
                </a:solidFill>
                <a:latin typeface="Arial" panose="020B0604020202020204" pitchFamily="34" charset="0"/>
                <a:cs typeface="Arial" panose="020B0604020202020204" pitchFamily="34" charset="0"/>
              </a:rPr>
              <a:t>Bài</a:t>
            </a:r>
            <a:r>
              <a:rPr lang="en-US" sz="2400" b="1" dirty="0" smtClean="0">
                <a:solidFill>
                  <a:schemeClr val="bg1"/>
                </a:solidFill>
                <a:latin typeface="Arial" panose="020B0604020202020204" pitchFamily="34" charset="0"/>
                <a:cs typeface="Arial" panose="020B0604020202020204" pitchFamily="34" charset="0"/>
              </a:rPr>
              <a:t> 4. </a:t>
            </a:r>
            <a:r>
              <a:rPr lang="en-US" sz="2400" dirty="0" smtClean="0">
                <a:solidFill>
                  <a:schemeClr val="bg1"/>
                </a:solidFill>
                <a:latin typeface="Arial" panose="020B0604020202020204" pitchFamily="34" charset="0"/>
                <a:cs typeface="Arial" panose="020B0604020202020204" pitchFamily="34" charset="0"/>
              </a:rPr>
              <a:t>Tính hợp lí </a:t>
            </a:r>
            <a:r>
              <a:rPr lang="en-US" sz="2400" dirty="0" smtClean="0">
                <a:solidFill>
                  <a:schemeClr val="bg1"/>
                </a:solidFill>
                <a:latin typeface="Arial" panose="020B0604020202020204" pitchFamily="34" charset="0"/>
                <a:cs typeface="Arial" panose="020B0604020202020204" pitchFamily="34" charset="0"/>
              </a:rPr>
              <a:t>(nếu có)</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03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2780" y="464237"/>
            <a:ext cx="6777817" cy="553998"/>
          </a:xfrm>
          <a:prstGeom prst="rect">
            <a:avLst/>
          </a:prstGeom>
          <a:noFill/>
        </p:spPr>
        <p:txBody>
          <a:bodyPr wrap="none" rtlCol="0">
            <a:spAutoFit/>
          </a:bodyPr>
          <a:lstStyle/>
          <a:p>
            <a:r>
              <a:rPr lang="en-US" sz="3000" b="1" dirty="0">
                <a:solidFill>
                  <a:srgbClr val="FFFF00"/>
                </a:solidFill>
                <a:latin typeface="Arial" panose="020B0604020202020204" pitchFamily="34" charset="0"/>
                <a:cs typeface="Arial" panose="020B0604020202020204" pitchFamily="34" charset="0"/>
              </a:rPr>
              <a:t>SỞ GIÁO DỤC VÀ ĐÀO TẠO HÀ NỘI</a:t>
            </a:r>
          </a:p>
        </p:txBody>
      </p:sp>
      <p:sp>
        <p:nvSpPr>
          <p:cNvPr id="4" name="TextBox 3"/>
          <p:cNvSpPr txBox="1"/>
          <p:nvPr/>
        </p:nvSpPr>
        <p:spPr>
          <a:xfrm>
            <a:off x="3276579" y="2435179"/>
            <a:ext cx="5710218" cy="923330"/>
          </a:xfrm>
          <a:prstGeom prst="rect">
            <a:avLst/>
          </a:prstGeom>
          <a:noFill/>
        </p:spPr>
        <p:txBody>
          <a:bodyPr wrap="none" rtlCol="0">
            <a:spAutoFit/>
          </a:bodyPr>
          <a:lstStyle/>
          <a:p>
            <a:pPr algn="ctr">
              <a:lnSpc>
                <a:spcPct val="150000"/>
              </a:lnSpc>
            </a:pPr>
            <a:r>
              <a:rPr lang="en-US" sz="3600" b="1" dirty="0" smtClean="0">
                <a:solidFill>
                  <a:srgbClr val="FFFF00"/>
                </a:solidFill>
                <a:cs typeface="Arial" panose="020B0604020202020204" pitchFamily="34" charset="0"/>
              </a:rPr>
              <a:t>TIẾT 76 : </a:t>
            </a:r>
            <a:r>
              <a:rPr lang="en-US" sz="3600" b="1" dirty="0">
                <a:solidFill>
                  <a:srgbClr val="FFFF00"/>
                </a:solidFill>
                <a:cs typeface="Arial" panose="020B0604020202020204" pitchFamily="34" charset="0"/>
              </a:rPr>
              <a:t>P</a:t>
            </a:r>
            <a:r>
              <a:rPr lang="en-US" sz="3600" b="1" dirty="0" smtClean="0">
                <a:solidFill>
                  <a:srgbClr val="FFFF00"/>
                </a:solidFill>
                <a:cs typeface="Arial" panose="020B0604020202020204" pitchFamily="34" charset="0"/>
              </a:rPr>
              <a:t>HÉP TRỪ PHÂN SỐ</a:t>
            </a:r>
            <a:endParaRPr lang="en-US" sz="3600" b="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2163072" y="5004053"/>
            <a:ext cx="7937237" cy="1292662"/>
          </a:xfrm>
          <a:prstGeom prst="rect">
            <a:avLst/>
          </a:prstGeom>
          <a:noFill/>
        </p:spPr>
        <p:txBody>
          <a:bodyPr wrap="none" rtlCol="0">
            <a:spAutoFit/>
          </a:bodyPr>
          <a:lstStyle/>
          <a:p>
            <a:pPr algn="ctr">
              <a:lnSpc>
                <a:spcPct val="150000"/>
              </a:lnSpc>
            </a:pPr>
            <a:r>
              <a:rPr lang="en-US" sz="2600" b="1" dirty="0">
                <a:solidFill>
                  <a:srgbClr val="FFFF00"/>
                </a:solidFill>
                <a:latin typeface="Arial (Body)"/>
                <a:cs typeface="Arial" panose="020B0604020202020204" pitchFamily="34" charset="0"/>
              </a:rPr>
              <a:t>GIÁO </a:t>
            </a:r>
            <a:r>
              <a:rPr lang="en-US" sz="2600" b="1" dirty="0" smtClean="0">
                <a:solidFill>
                  <a:srgbClr val="FFFF00"/>
                </a:solidFill>
                <a:latin typeface="Arial (Body)"/>
                <a:cs typeface="Arial" panose="020B0604020202020204" pitchFamily="34" charset="0"/>
              </a:rPr>
              <a:t>VIÊN </a:t>
            </a:r>
            <a:r>
              <a:rPr lang="vi-VN" sz="2600" b="1" dirty="0" smtClean="0">
                <a:solidFill>
                  <a:srgbClr val="FFFF00"/>
                </a:solidFill>
                <a:latin typeface="Arial (Body)"/>
                <a:cs typeface="Arial" panose="020B0604020202020204" pitchFamily="34" charset="0"/>
              </a:rPr>
              <a:t>: </a:t>
            </a:r>
            <a:r>
              <a:rPr lang="en-US" sz="2600" b="1" dirty="0">
                <a:solidFill>
                  <a:srgbClr val="FFFF00"/>
                </a:solidFill>
                <a:latin typeface="Arial (Body)"/>
                <a:cs typeface="Arial" panose="020B0604020202020204" pitchFamily="34" charset="0"/>
              </a:rPr>
              <a:t>ỨNG TUẤN MINH</a:t>
            </a:r>
            <a:endParaRPr lang="vi-VN" sz="2600" b="1" dirty="0">
              <a:solidFill>
                <a:srgbClr val="FFFF00"/>
              </a:solidFill>
              <a:latin typeface="Arial (Body)"/>
              <a:cs typeface="Arial" panose="020B0604020202020204" pitchFamily="34" charset="0"/>
            </a:endParaRPr>
          </a:p>
          <a:p>
            <a:pPr>
              <a:lnSpc>
                <a:spcPct val="150000"/>
              </a:lnSpc>
            </a:pPr>
            <a:r>
              <a:rPr lang="vi-VN" sz="2600" b="1" dirty="0">
                <a:solidFill>
                  <a:srgbClr val="FFFF00"/>
                </a:solidFill>
                <a:latin typeface="Arial (Body)"/>
                <a:cs typeface="Arial" panose="020B0604020202020204" pitchFamily="34" charset="0"/>
              </a:rPr>
              <a:t>TRƯỜNG THCS </a:t>
            </a:r>
            <a:r>
              <a:rPr lang="en-US" sz="2600" b="1" dirty="0">
                <a:solidFill>
                  <a:srgbClr val="FFFF00"/>
                </a:solidFill>
                <a:latin typeface="Arial (Body)"/>
                <a:cs typeface="Arial" panose="020B0604020202020204" pitchFamily="34" charset="0"/>
              </a:rPr>
              <a:t>MẠC ĐĨNH </a:t>
            </a:r>
            <a:r>
              <a:rPr lang="en-US" sz="2600" b="1" dirty="0" smtClean="0">
                <a:solidFill>
                  <a:srgbClr val="FFFF00"/>
                </a:solidFill>
                <a:latin typeface="Arial (Body)"/>
                <a:cs typeface="Arial" panose="020B0604020202020204" pitchFamily="34" charset="0"/>
              </a:rPr>
              <a:t>CHI</a:t>
            </a:r>
            <a:r>
              <a:rPr lang="en-US" sz="2600" b="1" dirty="0">
                <a:solidFill>
                  <a:srgbClr val="FFFF00"/>
                </a:solidFill>
                <a:latin typeface="Arial (Body)"/>
                <a:cs typeface="Arial" panose="020B0604020202020204" pitchFamily="34" charset="0"/>
              </a:rPr>
              <a:t> </a:t>
            </a:r>
            <a:r>
              <a:rPr lang="en-US" sz="2600" b="1" dirty="0" smtClean="0">
                <a:solidFill>
                  <a:srgbClr val="FFFF00"/>
                </a:solidFill>
                <a:latin typeface="Arial (Body)"/>
                <a:cs typeface="Arial" panose="020B0604020202020204" pitchFamily="34" charset="0"/>
              </a:rPr>
              <a:t>– </a:t>
            </a:r>
            <a:r>
              <a:rPr lang="vi-VN" sz="2600" b="1" dirty="0" smtClean="0">
                <a:solidFill>
                  <a:srgbClr val="FFFF00"/>
                </a:solidFill>
                <a:latin typeface="Arial (Body)"/>
                <a:cs typeface="Arial" panose="020B0604020202020204" pitchFamily="34" charset="0"/>
              </a:rPr>
              <a:t>QUẬN </a:t>
            </a:r>
            <a:r>
              <a:rPr lang="en-US" sz="2600" b="1" dirty="0">
                <a:solidFill>
                  <a:srgbClr val="FFFF00"/>
                </a:solidFill>
                <a:latin typeface="Arial (Body)"/>
                <a:cs typeface="Arial" panose="020B0604020202020204" pitchFamily="34" charset="0"/>
              </a:rPr>
              <a:t>BA ĐÌNH</a:t>
            </a:r>
            <a:endParaRPr lang="vi-VN" sz="2600" b="1" dirty="0">
              <a:solidFill>
                <a:srgbClr val="FFFF00"/>
              </a:solidFill>
              <a:latin typeface="Arial (Body)"/>
              <a:cs typeface="Arial" panose="020B0604020202020204" pitchFamily="34" charset="0"/>
            </a:endParaRPr>
          </a:p>
        </p:txBody>
      </p:sp>
    </p:spTree>
    <p:extLst>
      <p:ext uri="{BB962C8B-B14F-4D97-AF65-F5344CB8AC3E}">
        <p14:creationId xmlns:p14="http://schemas.microsoft.com/office/powerpoint/2010/main" val="2756088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212" y="224829"/>
            <a:ext cx="3471759"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3. Luyện tập</a:t>
            </a:r>
            <a:endParaRPr lang="vi-VN" sz="2600" b="1" dirty="0">
              <a:solidFill>
                <a:srgbClr val="FFFF00"/>
              </a:solidFill>
              <a:latin typeface="Arial (Body)"/>
              <a:cs typeface="Arial" panose="020B0604020202020204" pitchFamily="34" charset="0"/>
            </a:endParaRPr>
          </a:p>
        </p:txBody>
      </p:sp>
      <mc:AlternateContent xmlns:mc="http://schemas.openxmlformats.org/markup-compatibility/2006">
        <mc:Choice xmlns:a14="http://schemas.microsoft.com/office/drawing/2010/main" Requires="a14">
          <p:sp>
            <p:nvSpPr>
              <p:cNvPr id="15" name="TextBox 14"/>
              <p:cNvSpPr txBox="1"/>
              <p:nvPr/>
            </p:nvSpPr>
            <p:spPr>
              <a:xfrm>
                <a:off x="1235264" y="2164930"/>
                <a:ext cx="5831933" cy="95968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𝐶</m:t>
                      </m:r>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2 . 3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3 . 5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5 . 8</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8 . 9</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9 . 11</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11 . 14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1235264" y="2164930"/>
                <a:ext cx="5831933" cy="95968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151230" y="838612"/>
                <a:ext cx="4872747" cy="95968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𝐶</m:t>
                      </m:r>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6</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15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40</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72</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2</m:t>
                          </m:r>
                        </m:num>
                        <m:den>
                          <m:r>
                            <a:rPr lang="en-US" sz="2000" b="0" i="1" smtClean="0">
                              <a:solidFill>
                                <a:schemeClr val="bg1"/>
                              </a:solidFill>
                              <a:latin typeface="Cambria Math" panose="02040503050406030204" pitchFamily="18" charset="0"/>
                              <a:cs typeface="Arial" panose="020B0604020202020204" pitchFamily="34" charset="0"/>
                            </a:rPr>
                            <m:t>99</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3</m:t>
                          </m:r>
                        </m:num>
                        <m:den>
                          <m:r>
                            <a:rPr lang="en-US" sz="2000" b="0" i="1" smtClean="0">
                              <a:solidFill>
                                <a:schemeClr val="bg1"/>
                              </a:solidFill>
                              <a:latin typeface="Cambria Math" panose="02040503050406030204" pitchFamily="18" charset="0"/>
                              <a:cs typeface="Arial" panose="020B0604020202020204" pitchFamily="34" charset="0"/>
                            </a:rPr>
                            <m:t>154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4151230" y="838612"/>
                <a:ext cx="4872747" cy="95968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1235263" y="3124616"/>
                <a:ext cx="6521962" cy="95968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𝐶</m:t>
                      </m:r>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2</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8</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8</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9</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9</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11</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11</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1235263" y="3124616"/>
                <a:ext cx="6521962" cy="95968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389172" y="3963434"/>
                <a:ext cx="7166396" cy="95968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𝐶</m:t>
                      </m:r>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2</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8</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8</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9</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9</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11</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11</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389172" y="3963434"/>
                <a:ext cx="7166396" cy="95968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066954" y="4639927"/>
                <a:ext cx="9302841" cy="112966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𝐶</m:t>
                      </m:r>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2</m:t>
                          </m:r>
                        </m:den>
                      </m:f>
                      <m:r>
                        <a:rPr lang="en-US" sz="2000" b="0" i="1" smtClean="0">
                          <a:solidFill>
                            <a:schemeClr val="bg1"/>
                          </a:solidFill>
                          <a:latin typeface="Cambria Math" panose="02040503050406030204" pitchFamily="18" charset="0"/>
                          <a:cs typeface="Arial" panose="020B0604020202020204" pitchFamily="34" charset="0"/>
                        </a:rPr>
                        <m:t>+</m:t>
                      </m:r>
                      <m:d>
                        <m:dPr>
                          <m:ctrlPr>
                            <a:rPr lang="en-US" sz="2000" b="0" i="1" smtClean="0">
                              <a:solidFill>
                                <a:schemeClr val="bg1"/>
                              </a:solidFill>
                              <a:latin typeface="Cambria Math" panose="02040503050406030204" pitchFamily="18" charset="0"/>
                              <a:cs typeface="Arial" panose="020B0604020202020204" pitchFamily="34" charset="0"/>
                            </a:rPr>
                          </m:ctrlPr>
                        </m:dPr>
                        <m:e>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3</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3</m:t>
                              </m:r>
                            </m:den>
                          </m:f>
                        </m:e>
                      </m:d>
                      <m:r>
                        <a:rPr lang="en-US" sz="2000" b="0" i="1" smtClean="0">
                          <a:solidFill>
                            <a:schemeClr val="bg1"/>
                          </a:solidFill>
                          <a:latin typeface="Cambria Math" panose="02040503050406030204" pitchFamily="18" charset="0"/>
                          <a:cs typeface="Arial" panose="020B0604020202020204" pitchFamily="34" charset="0"/>
                        </a:rPr>
                        <m:t>+</m:t>
                      </m:r>
                      <m:d>
                        <m:dPr>
                          <m:ctrlPr>
                            <a:rPr lang="en-US" sz="2000" b="0" i="1" smtClean="0">
                              <a:solidFill>
                                <a:schemeClr val="bg1"/>
                              </a:solidFill>
                              <a:latin typeface="Cambria Math" panose="02040503050406030204" pitchFamily="18" charset="0"/>
                              <a:cs typeface="Arial" panose="020B0604020202020204" pitchFamily="34" charset="0"/>
                            </a:rPr>
                          </m:ctrlPr>
                        </m:dPr>
                        <m:e>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5</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5</m:t>
                              </m:r>
                            </m:den>
                          </m:f>
                        </m:e>
                      </m:d>
                      <m:r>
                        <a:rPr lang="en-US" sz="2000" b="0" i="1" smtClean="0">
                          <a:solidFill>
                            <a:schemeClr val="bg1"/>
                          </a:solidFill>
                          <a:latin typeface="Cambria Math" panose="02040503050406030204" pitchFamily="18" charset="0"/>
                          <a:cs typeface="Arial" panose="020B0604020202020204" pitchFamily="34" charset="0"/>
                        </a:rPr>
                        <m:t>+</m:t>
                      </m:r>
                      <m:d>
                        <m:dPr>
                          <m:ctrlPr>
                            <a:rPr lang="en-US" sz="2000" b="0" i="1" smtClean="0">
                              <a:solidFill>
                                <a:schemeClr val="bg1"/>
                              </a:solidFill>
                              <a:latin typeface="Cambria Math" panose="02040503050406030204" pitchFamily="18" charset="0"/>
                              <a:cs typeface="Arial" panose="020B0604020202020204" pitchFamily="34" charset="0"/>
                            </a:rPr>
                          </m:ctrlPr>
                        </m:dPr>
                        <m:e>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8</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8</m:t>
                              </m:r>
                            </m:den>
                          </m:f>
                        </m:e>
                      </m:d>
                      <m:r>
                        <a:rPr lang="en-US" sz="2000" b="0" i="1" smtClean="0">
                          <a:solidFill>
                            <a:schemeClr val="bg1"/>
                          </a:solidFill>
                          <a:latin typeface="Cambria Math" panose="02040503050406030204" pitchFamily="18" charset="0"/>
                          <a:cs typeface="Arial" panose="020B0604020202020204" pitchFamily="34" charset="0"/>
                        </a:rPr>
                        <m:t>+</m:t>
                      </m:r>
                      <m:d>
                        <m:dPr>
                          <m:ctrlPr>
                            <a:rPr lang="en-US" sz="2000" b="0" i="1" smtClean="0">
                              <a:solidFill>
                                <a:schemeClr val="bg1"/>
                              </a:solidFill>
                              <a:latin typeface="Cambria Math" panose="02040503050406030204" pitchFamily="18" charset="0"/>
                              <a:cs typeface="Arial" panose="020B0604020202020204" pitchFamily="34" charset="0"/>
                            </a:rPr>
                          </m:ctrlPr>
                        </m:dPr>
                        <m:e>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9</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9</m:t>
                              </m:r>
                            </m:den>
                          </m:f>
                        </m:e>
                      </m:d>
                      <m:r>
                        <a:rPr lang="en-US" sz="2000" b="0" i="1" smtClean="0">
                          <a:solidFill>
                            <a:schemeClr val="bg1"/>
                          </a:solidFill>
                          <a:latin typeface="Cambria Math" panose="02040503050406030204" pitchFamily="18" charset="0"/>
                          <a:cs typeface="Arial" panose="020B0604020202020204" pitchFamily="34" charset="0"/>
                        </a:rPr>
                        <m:t>+</m:t>
                      </m:r>
                      <m:d>
                        <m:dPr>
                          <m:ctrlPr>
                            <a:rPr lang="en-US" sz="2000" b="0" i="1" smtClean="0">
                              <a:solidFill>
                                <a:schemeClr val="bg1"/>
                              </a:solidFill>
                              <a:latin typeface="Cambria Math" panose="02040503050406030204" pitchFamily="18" charset="0"/>
                              <a:cs typeface="Arial" panose="020B0604020202020204" pitchFamily="34" charset="0"/>
                            </a:rPr>
                          </m:ctrlPr>
                        </m:dPr>
                        <m:e>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11</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11</m:t>
                              </m:r>
                            </m:den>
                          </m:f>
                        </m:e>
                      </m:d>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066954" y="4639927"/>
                <a:ext cx="9302841" cy="112966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387803" y="5489479"/>
                <a:ext cx="1543287" cy="95660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𝐶</m:t>
                      </m:r>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2</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1387803" y="5489479"/>
                <a:ext cx="1543287" cy="956609"/>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98900" y="5478745"/>
                <a:ext cx="740428" cy="957955"/>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rgbClr val="FFFF00"/>
                              </a:solidFill>
                              <a:latin typeface="Cambria Math" panose="02040503050406030204" pitchFamily="18" charset="0"/>
                              <a:cs typeface="Arial" panose="020B0604020202020204" pitchFamily="34" charset="0"/>
                            </a:rPr>
                          </m:ctrlPr>
                        </m:fPr>
                        <m:num>
                          <m:r>
                            <a:rPr lang="en-US" sz="2000" b="0" i="1" smtClean="0">
                              <a:solidFill>
                                <a:srgbClr val="FFFF00"/>
                              </a:solidFill>
                              <a:latin typeface="Cambria Math" panose="02040503050406030204" pitchFamily="18" charset="0"/>
                              <a:cs typeface="Arial" panose="020B0604020202020204" pitchFamily="34" charset="0"/>
                            </a:rPr>
                            <m:t>3</m:t>
                          </m:r>
                        </m:num>
                        <m:den>
                          <m:r>
                            <a:rPr lang="en-US" sz="2000" b="0" i="1" smtClean="0">
                              <a:solidFill>
                                <a:srgbClr val="FFFF00"/>
                              </a:solidFill>
                              <a:latin typeface="Cambria Math" panose="02040503050406030204" pitchFamily="18" charset="0"/>
                              <a:cs typeface="Arial" panose="020B0604020202020204" pitchFamily="34" charset="0"/>
                            </a:rPr>
                            <m:t>7</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98900" y="5478745"/>
                <a:ext cx="740428" cy="957955"/>
              </a:xfrm>
              <a:prstGeom prst="rect">
                <a:avLst/>
              </a:prstGeom>
              <a:blipFill rotWithShape="0">
                <a:blip r:embed="rId9"/>
                <a:stretch>
                  <a:fillRect/>
                </a:stretch>
              </a:blipFill>
            </p:spPr>
            <p:txBody>
              <a:bodyPr/>
              <a:lstStyle/>
              <a:p>
                <a:r>
                  <a:rPr lang="en-US">
                    <a:noFill/>
                  </a:rPr>
                  <a:t> </a:t>
                </a:r>
              </a:p>
            </p:txBody>
          </p:sp>
        </mc:Fallback>
      </mc:AlternateContent>
      <p:sp>
        <p:nvSpPr>
          <p:cNvPr id="12" name="TextBox 11"/>
          <p:cNvSpPr txBox="1"/>
          <p:nvPr/>
        </p:nvSpPr>
        <p:spPr>
          <a:xfrm>
            <a:off x="387180" y="1698829"/>
            <a:ext cx="1893409" cy="577850"/>
          </a:xfrm>
          <a:prstGeom prst="rect">
            <a:avLst/>
          </a:prstGeom>
          <a:noFill/>
        </p:spPr>
        <p:txBody>
          <a:bodyPr wrap="square" rtlCol="0">
            <a:spAutoFit/>
          </a:bodyPr>
          <a:lstStyle/>
          <a:p>
            <a:pPr>
              <a:lnSpc>
                <a:spcPct val="150000"/>
              </a:lnSpc>
            </a:pPr>
            <a:r>
              <a:rPr lang="en-US" sz="2400" dirty="0" err="1" smtClean="0">
                <a:solidFill>
                  <a:srgbClr val="FFFF00"/>
                </a:solidFill>
                <a:latin typeface="Arial" panose="020B0604020202020204" pitchFamily="34" charset="0"/>
                <a:cs typeface="Arial" panose="020B0604020202020204" pitchFamily="34" charset="0"/>
              </a:rPr>
              <a:t>Lời</a:t>
            </a:r>
            <a:r>
              <a:rPr lang="en-US" sz="2400" dirty="0" smtClean="0">
                <a:solidFill>
                  <a:srgbClr val="FFFF00"/>
                </a:solidFill>
                <a:latin typeface="Arial" panose="020B0604020202020204" pitchFamily="34" charset="0"/>
                <a:cs typeface="Arial" panose="020B0604020202020204" pitchFamily="34" charset="0"/>
              </a:rPr>
              <a:t> </a:t>
            </a:r>
            <a:r>
              <a:rPr lang="en-US" sz="2400" dirty="0" err="1" smtClean="0">
                <a:solidFill>
                  <a:srgbClr val="FFFF00"/>
                </a:solidFill>
                <a:latin typeface="Arial" panose="020B0604020202020204" pitchFamily="34" charset="0"/>
                <a:cs typeface="Arial" panose="020B0604020202020204" pitchFamily="34" charset="0"/>
              </a:rPr>
              <a:t>giải</a:t>
            </a:r>
            <a:endParaRPr lang="en-US" sz="2400"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737138" y="5473939"/>
                <a:ext cx="1499473" cy="95660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7</m:t>
                          </m:r>
                        </m:num>
                        <m:den>
                          <m:r>
                            <a:rPr lang="en-US" sz="2000" b="0" i="1" smtClean="0">
                              <a:solidFill>
                                <a:schemeClr val="bg1"/>
                              </a:solidFill>
                              <a:latin typeface="Cambria Math" panose="02040503050406030204" pitchFamily="18" charset="0"/>
                              <a:cs typeface="Arial" panose="020B0604020202020204" pitchFamily="34" charset="0"/>
                            </a:rPr>
                            <m:t>14</m:t>
                          </m:r>
                        </m:den>
                      </m:f>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−1</m:t>
                          </m:r>
                        </m:num>
                        <m:den>
                          <m:r>
                            <a:rPr lang="en-US" sz="2000" b="0" i="1" smtClean="0">
                              <a:solidFill>
                                <a:schemeClr val="bg1"/>
                              </a:solidFill>
                              <a:latin typeface="Cambria Math" panose="02040503050406030204" pitchFamily="18" charset="0"/>
                              <a:cs typeface="Arial" panose="020B0604020202020204" pitchFamily="34" charset="0"/>
                            </a:rPr>
                            <m:t>14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737138" y="5473939"/>
                <a:ext cx="1499473" cy="956609"/>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055155" y="5489479"/>
                <a:ext cx="725201" cy="95660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cs typeface="Arial" panose="020B0604020202020204" pitchFamily="34" charset="0"/>
                        </a:rPr>
                        <m:t>=</m:t>
                      </m:r>
                      <m:f>
                        <m:fPr>
                          <m:ctrlPr>
                            <a:rPr lang="en-US" sz="2000" b="0" i="1" smtClean="0">
                              <a:solidFill>
                                <a:schemeClr val="bg1"/>
                              </a:solidFill>
                              <a:latin typeface="Cambria Math" panose="02040503050406030204" pitchFamily="18" charset="0"/>
                              <a:cs typeface="Arial" panose="020B0604020202020204" pitchFamily="34" charset="0"/>
                            </a:rPr>
                          </m:ctrlPr>
                        </m:fPr>
                        <m:num>
                          <m:r>
                            <a:rPr lang="en-US" sz="2000" b="0" i="1" smtClean="0">
                              <a:solidFill>
                                <a:schemeClr val="bg1"/>
                              </a:solidFill>
                              <a:latin typeface="Cambria Math" panose="02040503050406030204" pitchFamily="18" charset="0"/>
                              <a:cs typeface="Arial" panose="020B0604020202020204" pitchFamily="34" charset="0"/>
                            </a:rPr>
                            <m:t>6</m:t>
                          </m:r>
                        </m:num>
                        <m:den>
                          <m:r>
                            <a:rPr lang="en-US" sz="2000" b="0" i="1" smtClean="0">
                              <a:solidFill>
                                <a:schemeClr val="bg1"/>
                              </a:solidFill>
                              <a:latin typeface="Cambria Math" panose="02040503050406030204" pitchFamily="18" charset="0"/>
                              <a:cs typeface="Arial" panose="020B0604020202020204" pitchFamily="34" charset="0"/>
                            </a:rPr>
                            <m:t>14</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055155" y="5489479"/>
                <a:ext cx="725201" cy="956609"/>
              </a:xfrm>
              <a:prstGeom prst="rect">
                <a:avLst/>
              </a:prstGeom>
              <a:blipFill rotWithShape="0">
                <a:blip r:embed="rId11"/>
                <a:stretch>
                  <a:fillRect/>
                </a:stretch>
              </a:blipFill>
            </p:spPr>
            <p:txBody>
              <a:bodyPr/>
              <a:lstStyle/>
              <a:p>
                <a:r>
                  <a:rPr lang="en-US">
                    <a:noFill/>
                  </a:rPr>
                  <a:t> </a:t>
                </a:r>
              </a:p>
            </p:txBody>
          </p:sp>
        </mc:Fallback>
      </mc:AlternateContent>
      <p:sp>
        <p:nvSpPr>
          <p:cNvPr id="16" name="TextBox 15"/>
          <p:cNvSpPr txBox="1"/>
          <p:nvPr/>
        </p:nvSpPr>
        <p:spPr>
          <a:xfrm>
            <a:off x="2903213" y="282152"/>
            <a:ext cx="3866860" cy="577850"/>
          </a:xfrm>
          <a:prstGeom prst="rect">
            <a:avLst/>
          </a:prstGeom>
          <a:noFill/>
        </p:spPr>
        <p:txBody>
          <a:bodyPr wrap="square" rtlCol="0">
            <a:spAutoFit/>
          </a:bodyPr>
          <a:lstStyle/>
          <a:p>
            <a:pPr>
              <a:lnSpc>
                <a:spcPct val="150000"/>
              </a:lnSpc>
            </a:pPr>
            <a:r>
              <a:rPr lang="en-US" sz="2400" b="1" dirty="0" err="1" smtClean="0">
                <a:solidFill>
                  <a:schemeClr val="bg1"/>
                </a:solidFill>
                <a:latin typeface="Arial" panose="020B0604020202020204" pitchFamily="34" charset="0"/>
                <a:cs typeface="Arial" panose="020B0604020202020204" pitchFamily="34" charset="0"/>
              </a:rPr>
              <a:t>Bài</a:t>
            </a:r>
            <a:r>
              <a:rPr lang="en-US" sz="2400" b="1" dirty="0" smtClean="0">
                <a:solidFill>
                  <a:schemeClr val="bg1"/>
                </a:solidFill>
                <a:latin typeface="Arial" panose="020B0604020202020204" pitchFamily="34" charset="0"/>
                <a:cs typeface="Arial" panose="020B0604020202020204" pitchFamily="34" charset="0"/>
              </a:rPr>
              <a:t> 4. </a:t>
            </a:r>
            <a:r>
              <a:rPr lang="en-US" sz="2400" dirty="0" smtClean="0">
                <a:solidFill>
                  <a:schemeClr val="bg1"/>
                </a:solidFill>
                <a:latin typeface="Arial" panose="020B0604020202020204" pitchFamily="34" charset="0"/>
                <a:cs typeface="Arial" panose="020B0604020202020204" pitchFamily="34" charset="0"/>
              </a:rPr>
              <a:t>Tính hợp lí </a:t>
            </a:r>
            <a:r>
              <a:rPr lang="en-US" sz="2400" dirty="0" smtClean="0">
                <a:solidFill>
                  <a:schemeClr val="bg1"/>
                </a:solidFill>
                <a:latin typeface="Arial" panose="020B0604020202020204" pitchFamily="34" charset="0"/>
                <a:cs typeface="Arial" panose="020B0604020202020204" pitchFamily="34" charset="0"/>
              </a:rPr>
              <a:t>(nếu có)</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51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8"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453" y="2968025"/>
            <a:ext cx="2524125" cy="7905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284" y="1950040"/>
            <a:ext cx="16192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846" y="2660254"/>
            <a:ext cx="34290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6" y="2887664"/>
            <a:ext cx="3038475" cy="18383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6" name="TextBox 45"/>
              <p:cNvSpPr txBox="1"/>
              <p:nvPr/>
            </p:nvSpPr>
            <p:spPr>
              <a:xfrm>
                <a:off x="6972768" y="1902830"/>
                <a:ext cx="2213047" cy="724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e>
                      </m:d>
                      <m:r>
                        <a:rPr lang="en-US" sz="2400" b="0" i="1" smtClean="0">
                          <a:solidFill>
                            <a:schemeClr val="bg1"/>
                          </a:solidFill>
                          <a:latin typeface="Cambria Math" panose="02040503050406030204" pitchFamily="18" charset="0"/>
                          <a:cs typeface="Arial" panose="020B0604020202020204" pitchFamily="34" charset="0"/>
                        </a:rPr>
                        <m:t>=0;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6" name="TextBox 45"/>
              <p:cNvSpPr txBox="1">
                <a:spLocks noRot="1" noChangeAspect="1" noMove="1" noResize="1" noEditPoints="1" noAdjustHandles="1" noChangeArrowheads="1" noChangeShapeType="1" noTextEdit="1"/>
              </p:cNvSpPr>
              <p:nvPr/>
            </p:nvSpPr>
            <p:spPr>
              <a:xfrm>
                <a:off x="6972768" y="1902830"/>
                <a:ext cx="2213047" cy="72481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8975886" y="1855999"/>
                <a:ext cx="2908847" cy="724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7" name="TextBox 46"/>
              <p:cNvSpPr txBox="1">
                <a:spLocks noRot="1" noChangeAspect="1" noMove="1" noResize="1" noEditPoints="1" noAdjustHandles="1" noChangeArrowheads="1" noChangeShapeType="1" noTextEdit="1"/>
              </p:cNvSpPr>
              <p:nvPr/>
            </p:nvSpPr>
            <p:spPr>
              <a:xfrm>
                <a:off x="8975886" y="1855999"/>
                <a:ext cx="2908847" cy="72481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7438727" y="3761379"/>
                <a:ext cx="3860706" cy="724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𝑐</m:t>
                          </m:r>
                        </m:num>
                        <m:den>
                          <m:r>
                            <a:rPr lang="en-US" sz="2400" b="0" i="1" smtClean="0">
                              <a:solidFill>
                                <a:schemeClr val="bg1"/>
                              </a:solidFill>
                              <a:latin typeface="Cambria Math" panose="02040503050406030204" pitchFamily="18" charset="0"/>
                              <a:cs typeface="Arial" panose="020B0604020202020204" pitchFamily="34" charset="0"/>
                            </a:rPr>
                            <m:t>𝑑</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𝑐</m:t>
                              </m:r>
                            </m:num>
                            <m:den>
                              <m:r>
                                <a:rPr lang="en-US" sz="2400" b="0" i="1" smtClean="0">
                                  <a:solidFill>
                                    <a:schemeClr val="bg1"/>
                                  </a:solidFill>
                                  <a:latin typeface="Cambria Math" panose="02040503050406030204" pitchFamily="18" charset="0"/>
                                  <a:cs typeface="Arial" panose="020B0604020202020204" pitchFamily="34" charset="0"/>
                                </a:rPr>
                                <m:t>𝑑</m:t>
                              </m:r>
                            </m:den>
                          </m:f>
                        </m:e>
                      </m:d>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8" name="TextBox 47"/>
              <p:cNvSpPr txBox="1">
                <a:spLocks noRot="1" noChangeAspect="1" noMove="1" noResize="1" noEditPoints="1" noAdjustHandles="1" noChangeArrowheads="1" noChangeShapeType="1" noTextEdit="1"/>
              </p:cNvSpPr>
              <p:nvPr/>
            </p:nvSpPr>
            <p:spPr>
              <a:xfrm>
                <a:off x="7438727" y="3761379"/>
                <a:ext cx="3860706" cy="724814"/>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77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ou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171" y="1136631"/>
            <a:ext cx="4185761" cy="553998"/>
          </a:xfrm>
          <a:prstGeom prst="rect">
            <a:avLst/>
          </a:prstGeom>
          <a:noFill/>
        </p:spPr>
        <p:txBody>
          <a:bodyPr wrap="none" rtlCol="0">
            <a:spAutoFit/>
          </a:bodyPr>
          <a:lstStyle/>
          <a:p>
            <a:r>
              <a:rPr lang="en-US" sz="3000" b="1" dirty="0" smtClean="0">
                <a:solidFill>
                  <a:srgbClr val="FFFF00"/>
                </a:solidFill>
                <a:latin typeface="Arial" panose="020B0604020202020204" pitchFamily="34" charset="0"/>
                <a:cs typeface="Arial" panose="020B0604020202020204" pitchFamily="34" charset="0"/>
              </a:rPr>
              <a:t>HƯỚNG DẪN VỀ NHÀ</a:t>
            </a:r>
            <a:endParaRPr lang="en-US" sz="3000" b="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2121355" y="2217246"/>
            <a:ext cx="10070645" cy="1818703"/>
          </a:xfrm>
          <a:prstGeom prst="rect">
            <a:avLst/>
          </a:prstGeom>
          <a:noFill/>
        </p:spPr>
        <p:txBody>
          <a:bodyPr wrap="square" rtlCol="0">
            <a:spAutoFit/>
          </a:bodyPr>
          <a:lstStyle/>
          <a:p>
            <a:pPr marL="457200" indent="-457200">
              <a:lnSpc>
                <a:spcPct val="150000"/>
              </a:lnSpc>
              <a:buFontTx/>
              <a:buChar char="-"/>
            </a:pPr>
            <a:r>
              <a:rPr lang="en-US" sz="2600" dirty="0" smtClean="0">
                <a:solidFill>
                  <a:schemeClr val="bg1"/>
                </a:solidFill>
                <a:latin typeface="Arial (Body)"/>
                <a:cs typeface="Arial" panose="020B0604020202020204" pitchFamily="34" charset="0"/>
              </a:rPr>
              <a:t>Làm các bài tập </a:t>
            </a:r>
            <a:r>
              <a:rPr lang="en-US" sz="2600" i="0" dirty="0" smtClean="0">
                <a:solidFill>
                  <a:schemeClr val="bg1"/>
                </a:solidFill>
                <a:latin typeface="Arial" panose="020B0604020202020204" pitchFamily="34" charset="0"/>
                <a:cs typeface="Arial" panose="020B0604020202020204" pitchFamily="34" charset="0"/>
              </a:rPr>
              <a:t>59;62; 64; 68 </a:t>
            </a:r>
            <a:r>
              <a:rPr lang="en-US" sz="2600" dirty="0" smtClean="0">
                <a:solidFill>
                  <a:schemeClr val="bg1"/>
                </a:solidFill>
                <a:latin typeface="Arial (Body)"/>
                <a:cs typeface="Arial" panose="020B0604020202020204" pitchFamily="34" charset="0"/>
              </a:rPr>
              <a:t>(</a:t>
            </a:r>
            <a:r>
              <a:rPr lang="en-US" sz="2600" dirty="0" smtClean="0">
                <a:solidFill>
                  <a:schemeClr val="bg1"/>
                </a:solidFill>
                <a:latin typeface="Arial (Body)"/>
                <a:cs typeface="Arial" panose="020B0604020202020204" pitchFamily="34" charset="0"/>
              </a:rPr>
              <a:t>SGK- tr 33, 34, 35).</a:t>
            </a:r>
          </a:p>
          <a:p>
            <a:pPr marL="457200" indent="-457200">
              <a:lnSpc>
                <a:spcPct val="150000"/>
              </a:lnSpc>
              <a:buFontTx/>
              <a:buChar char="-"/>
            </a:pPr>
            <a:r>
              <a:rPr lang="en-US" sz="2600" dirty="0" smtClean="0">
                <a:solidFill>
                  <a:schemeClr val="bg1"/>
                </a:solidFill>
                <a:latin typeface="Arial (Body)"/>
                <a:cs typeface="Arial" panose="020B0604020202020204" pitchFamily="34" charset="0"/>
              </a:rPr>
              <a:t>Đọc </a:t>
            </a:r>
            <a:r>
              <a:rPr lang="en-US" sz="2600" dirty="0">
                <a:solidFill>
                  <a:schemeClr val="bg1"/>
                </a:solidFill>
                <a:latin typeface="Arial (Body)"/>
                <a:cs typeface="Arial" panose="020B0604020202020204" pitchFamily="34" charset="0"/>
              </a:rPr>
              <a:t>trước bài </a:t>
            </a:r>
            <a:r>
              <a:rPr lang="en-US" sz="2600" dirty="0" smtClean="0">
                <a:solidFill>
                  <a:schemeClr val="bg1"/>
                </a:solidFill>
                <a:latin typeface="Arial (Body)"/>
                <a:cs typeface="Arial" panose="020B0604020202020204" pitchFamily="34" charset="0"/>
              </a:rPr>
              <a:t>“</a:t>
            </a:r>
            <a:r>
              <a:rPr lang="en-US" sz="2600" dirty="0" smtClean="0">
                <a:solidFill>
                  <a:schemeClr val="bg1"/>
                </a:solidFill>
                <a:latin typeface="Arial (Body)"/>
                <a:cs typeface="Arial" panose="020B0604020202020204" pitchFamily="34" charset="0"/>
              </a:rPr>
              <a:t>PHÉP NHÂN PHÂN SỐ &amp; </a:t>
            </a:r>
          </a:p>
          <a:p>
            <a:pPr algn="ctr">
              <a:lnSpc>
                <a:spcPct val="150000"/>
              </a:lnSpc>
            </a:pPr>
            <a:r>
              <a:rPr lang="en-US" sz="2600" dirty="0" smtClean="0">
                <a:solidFill>
                  <a:schemeClr val="bg1"/>
                </a:solidFill>
                <a:latin typeface="Arial (Body)"/>
                <a:cs typeface="Arial" panose="020B0604020202020204" pitchFamily="34" charset="0"/>
              </a:rPr>
              <a:t>TÍNH CHẤT PHÉP NHÂN PHÂN SỐ”.</a:t>
            </a:r>
            <a:endParaRPr lang="en-US" sz="2600" dirty="0" smtClean="0">
              <a:solidFill>
                <a:schemeClr val="bg1"/>
              </a:solidFill>
              <a:latin typeface="Arial (Body)"/>
              <a:cs typeface="Arial" panose="020B0604020202020204" pitchFamily="34" charset="0"/>
            </a:endParaRPr>
          </a:p>
        </p:txBody>
      </p:sp>
    </p:spTree>
    <p:extLst>
      <p:ext uri="{BB962C8B-B14F-4D97-AF65-F5344CB8AC3E}">
        <p14:creationId xmlns:p14="http://schemas.microsoft.com/office/powerpoint/2010/main" val="243330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2786" y="321775"/>
            <a:ext cx="6777817" cy="553998"/>
          </a:xfrm>
          <a:prstGeom prst="rect">
            <a:avLst/>
          </a:prstGeom>
          <a:noFill/>
        </p:spPr>
        <p:txBody>
          <a:bodyPr wrap="none" rtlCol="0">
            <a:spAutoFit/>
          </a:bodyPr>
          <a:lstStyle/>
          <a:p>
            <a:r>
              <a:rPr lang="en-US" sz="3000" b="1" dirty="0">
                <a:solidFill>
                  <a:srgbClr val="FFFF00"/>
                </a:solidFill>
                <a:latin typeface="Arial" panose="020B0604020202020204" pitchFamily="34" charset="0"/>
                <a:cs typeface="Arial" panose="020B0604020202020204" pitchFamily="34" charset="0"/>
              </a:rPr>
              <a:t>SỞ GIÁO DỤC VÀ ĐÀO TẠO HÀ NỘI</a:t>
            </a:r>
          </a:p>
        </p:txBody>
      </p:sp>
      <p:pic>
        <p:nvPicPr>
          <p:cNvPr id="3" name="Picture 2"/>
          <p:cNvPicPr>
            <a:picLocks noChangeAspect="1"/>
          </p:cNvPicPr>
          <p:nvPr/>
        </p:nvPicPr>
        <p:blipFill>
          <a:blip r:embed="rId3"/>
          <a:stretch>
            <a:fillRect/>
          </a:stretch>
        </p:blipFill>
        <p:spPr>
          <a:xfrm>
            <a:off x="5185239" y="1249138"/>
            <a:ext cx="1892913" cy="1892913"/>
          </a:xfrm>
          <a:prstGeom prst="rect">
            <a:avLst/>
          </a:prstGeom>
        </p:spPr>
      </p:pic>
      <p:sp>
        <p:nvSpPr>
          <p:cNvPr id="4" name="TextBox 3"/>
          <p:cNvSpPr txBox="1"/>
          <p:nvPr/>
        </p:nvSpPr>
        <p:spPr>
          <a:xfrm>
            <a:off x="743203" y="3792415"/>
            <a:ext cx="10776989" cy="1754326"/>
          </a:xfrm>
          <a:prstGeom prst="rect">
            <a:avLst/>
          </a:prstGeom>
          <a:noFill/>
        </p:spPr>
        <p:txBody>
          <a:bodyPr wrap="none" rtlCol="0">
            <a:spAutoFit/>
          </a:bodyPr>
          <a:lstStyle/>
          <a:p>
            <a:pPr>
              <a:lnSpc>
                <a:spcPct val="150000"/>
              </a:lnSpc>
            </a:pPr>
            <a:r>
              <a:rPr lang="en-US" sz="3600" b="1" dirty="0">
                <a:solidFill>
                  <a:srgbClr val="FFFF00"/>
                </a:solidFill>
                <a:latin typeface="Arial" panose="020B0604020202020204" pitchFamily="34" charset="0"/>
                <a:cs typeface="Arial" panose="020B0604020202020204" pitchFamily="34" charset="0"/>
              </a:rPr>
              <a:t>CHƯƠNG TRÌNH DẠY HỌC TRÊN TRUYỀN HÌNH</a:t>
            </a:r>
          </a:p>
          <a:p>
            <a:pPr algn="ctr">
              <a:lnSpc>
                <a:spcPct val="150000"/>
              </a:lnSpc>
            </a:pPr>
            <a:r>
              <a:rPr lang="en-US" sz="3600" b="1" dirty="0">
                <a:solidFill>
                  <a:srgbClr val="FFFF00"/>
                </a:solidFill>
                <a:latin typeface="Arial" panose="020B0604020202020204" pitchFamily="34" charset="0"/>
                <a:cs typeface="Arial" panose="020B0604020202020204" pitchFamily="34" charset="0"/>
              </a:rPr>
              <a:t>MÔN TOÁN LỚP 6</a:t>
            </a:r>
          </a:p>
        </p:txBody>
      </p:sp>
    </p:spTree>
    <p:extLst>
      <p:ext uri="{BB962C8B-B14F-4D97-AF65-F5344CB8AC3E}">
        <p14:creationId xmlns:p14="http://schemas.microsoft.com/office/powerpoint/2010/main" val="245983610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9389" y="152275"/>
            <a:ext cx="4487126" cy="738664"/>
          </a:xfrm>
          <a:prstGeom prst="rect">
            <a:avLst/>
          </a:prstGeom>
          <a:noFill/>
        </p:spPr>
        <p:txBody>
          <a:bodyPr wrap="none" rtlCol="0">
            <a:spAutoFit/>
          </a:bodyPr>
          <a:lstStyle/>
          <a:p>
            <a:pPr algn="ctr">
              <a:lnSpc>
                <a:spcPct val="150000"/>
              </a:lnSpc>
            </a:pPr>
            <a:r>
              <a:rPr lang="en-US" sz="2800" b="1" dirty="0" smtClean="0">
                <a:solidFill>
                  <a:srgbClr val="FFFF00"/>
                </a:solidFill>
                <a:cs typeface="Arial" panose="020B0604020202020204" pitchFamily="34" charset="0"/>
              </a:rPr>
              <a:t>TIẾT 76 : PHÉP TRỪ PHÂN SỐ</a:t>
            </a:r>
            <a:endParaRPr lang="en-US" sz="2800" b="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536964" y="701616"/>
            <a:ext cx="10771975"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1. Số đối</a:t>
            </a:r>
            <a:endParaRPr lang="vi-VN" sz="2600" b="1" dirty="0">
              <a:solidFill>
                <a:srgbClr val="FFFF00"/>
              </a:solidFill>
              <a:latin typeface="Arial (Body)"/>
              <a:cs typeface="Arial" panose="020B0604020202020204" pitchFamily="34" charset="0"/>
            </a:endParaRPr>
          </a:p>
        </p:txBody>
      </p:sp>
      <p:sp>
        <p:nvSpPr>
          <p:cNvPr id="17" name="Rectangle 16"/>
          <p:cNvSpPr/>
          <p:nvPr/>
        </p:nvSpPr>
        <p:spPr>
          <a:xfrm>
            <a:off x="972019" y="1435211"/>
            <a:ext cx="735842" cy="660903"/>
          </a:xfrm>
          <a:prstGeom prst="rect">
            <a:avLst/>
          </a:prstGeom>
          <a:solidFill>
            <a:srgbClr val="FFC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?1</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949211" y="2488984"/>
                <a:ext cx="138901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949211" y="2488984"/>
                <a:ext cx="1389017" cy="78617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063908" y="2488984"/>
                <a:ext cx="1162594" cy="7945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3+(−3)</m:t>
                          </m:r>
                        </m:num>
                        <m:den>
                          <m:r>
                            <a:rPr lang="en-US" sz="2400" b="0" i="1" smtClean="0">
                              <a:solidFill>
                                <a:schemeClr val="bg1"/>
                              </a:solidFill>
                              <a:latin typeface="Cambria Math" panose="02040503050406030204" pitchFamily="18" charset="0"/>
                              <a:cs typeface="Arial" panose="020B0604020202020204" pitchFamily="34" charset="0"/>
                            </a:rPr>
                            <m:t>5</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063908" y="2488984"/>
                <a:ext cx="1162594" cy="794513"/>
              </a:xfrm>
              <a:prstGeom prst="rect">
                <a:avLst/>
              </a:prstGeom>
              <a:blipFill rotWithShape="0">
                <a:blip r:embed="rId4"/>
                <a:stretch>
                  <a:fillRect r="-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614034" y="2488984"/>
                <a:ext cx="88827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0</m:t>
                          </m:r>
                        </m:num>
                        <m:den>
                          <m:r>
                            <a:rPr lang="en-US" sz="2400" b="0" i="1" smtClean="0">
                              <a:solidFill>
                                <a:schemeClr val="bg1"/>
                              </a:solidFill>
                              <a:latin typeface="Cambria Math" panose="02040503050406030204" pitchFamily="18" charset="0"/>
                              <a:cs typeface="Arial" panose="020B0604020202020204" pitchFamily="34" charset="0"/>
                            </a:rPr>
                            <m:t>5</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614034" y="2488984"/>
                <a:ext cx="888274" cy="786177"/>
              </a:xfrm>
              <a:prstGeom prst="rect">
                <a:avLst/>
              </a:prstGeom>
              <a:blipFill rotWithShape="0">
                <a:blip r:embed="rId5"/>
                <a:stretch>
                  <a:fillRect/>
                </a:stretch>
              </a:blipFill>
            </p:spPr>
            <p:txBody>
              <a:bodyPr/>
              <a:lstStyle/>
              <a:p>
                <a:r>
                  <a:rPr lang="en-US">
                    <a:noFill/>
                  </a:rPr>
                  <a:t> </a:t>
                </a:r>
              </a:p>
            </p:txBody>
          </p:sp>
        </mc:Fallback>
      </mc:AlternateContent>
      <p:sp>
        <p:nvSpPr>
          <p:cNvPr id="25" name="TextBox 24"/>
          <p:cNvSpPr txBox="1"/>
          <p:nvPr/>
        </p:nvSpPr>
        <p:spPr>
          <a:xfrm>
            <a:off x="1865780" y="1460486"/>
            <a:ext cx="2554230" cy="461665"/>
          </a:xfrm>
          <a:prstGeom prst="rect">
            <a:avLst/>
          </a:prstGeom>
          <a:noFill/>
        </p:spPr>
        <p:txBody>
          <a:bodyPr wrap="square" rtlCol="0">
            <a:spAutoFit/>
          </a:bodyPr>
          <a:lstStyle/>
          <a:p>
            <a:r>
              <a:rPr lang="en-US" sz="2400" dirty="0" err="1" smtClean="0">
                <a:solidFill>
                  <a:schemeClr val="bg1"/>
                </a:solidFill>
                <a:latin typeface="Arial" panose="020B0604020202020204" pitchFamily="34" charset="0"/>
                <a:cs typeface="Arial" panose="020B0604020202020204" pitchFamily="34" charset="0"/>
              </a:rPr>
              <a:t>Làm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phép</a:t>
            </a:r>
            <a:r>
              <a:rPr lang="en-US" sz="2400" dirty="0" smtClean="0">
                <a:solidFill>
                  <a:schemeClr val="bg1"/>
                </a:solidFill>
                <a:latin typeface="Arial" panose="020B0604020202020204" pitchFamily="34" charset="0"/>
                <a:cs typeface="Arial" panose="020B0604020202020204" pitchFamily="34" charset="0"/>
              </a:rPr>
              <a:t> cộng</a:t>
            </a:r>
            <a:endParaRPr lang="en-US" sz="2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5248260" y="2651239"/>
                <a:ext cx="88827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248260" y="2651239"/>
                <a:ext cx="888274"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885622" y="3434528"/>
                <a:ext cx="138901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885622" y="3434528"/>
                <a:ext cx="1389017" cy="78617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000319" y="3434528"/>
                <a:ext cx="150831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000319" y="3434528"/>
                <a:ext cx="1508316" cy="78617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96397" y="3434528"/>
                <a:ext cx="88827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0</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296397" y="3434528"/>
                <a:ext cx="888274" cy="78617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888579" y="3596783"/>
                <a:ext cx="88827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888579" y="3596783"/>
                <a:ext cx="888274"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115117" y="4489283"/>
                <a:ext cx="52860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−3</m:t>
                          </m:r>
                        </m:num>
                        <m:den>
                          <m:r>
                            <a:rPr lang="en-US" sz="2400" b="0" i="1" smtClean="0">
                              <a:solidFill>
                                <a:srgbClr val="FFFF00"/>
                              </a:solidFill>
                              <a:latin typeface="Cambria Math" panose="02040503050406030204" pitchFamily="18" charset="0"/>
                              <a:cs typeface="Arial" panose="020B0604020202020204" pitchFamily="34" charset="0"/>
                            </a:rPr>
                            <m:t>5</m:t>
                          </m:r>
                        </m:den>
                      </m:f>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115117" y="4489283"/>
                <a:ext cx="528603" cy="78380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576141" y="4502468"/>
                <a:ext cx="52860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3</m:t>
                          </m:r>
                        </m:num>
                        <m:den>
                          <m:r>
                            <a:rPr lang="en-US" sz="2400" b="0" i="1" smtClean="0">
                              <a:solidFill>
                                <a:srgbClr val="FFFF00"/>
                              </a:solidFill>
                              <a:latin typeface="Cambria Math" panose="02040503050406030204" pitchFamily="18" charset="0"/>
                              <a:cs typeface="Arial" panose="020B0604020202020204" pitchFamily="34" charset="0"/>
                            </a:rPr>
                            <m:t>5</m:t>
                          </m:r>
                        </m:den>
                      </m:f>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576141" y="4502468"/>
                <a:ext cx="528603" cy="783804"/>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610779" y="4532802"/>
                <a:ext cx="52860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3</m:t>
                          </m:r>
                        </m:num>
                        <m:den>
                          <m:r>
                            <a:rPr lang="en-US" sz="2400" b="0" i="1" smtClean="0">
                              <a:solidFill>
                                <a:srgbClr val="FFFF00"/>
                              </a:solidFill>
                              <a:latin typeface="Cambria Math" panose="02040503050406030204" pitchFamily="18" charset="0"/>
                              <a:cs typeface="Arial" panose="020B0604020202020204" pitchFamily="34" charset="0"/>
                            </a:rPr>
                            <m:t>5</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610779" y="4532802"/>
                <a:ext cx="528603" cy="783804"/>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1101379" y="4532802"/>
                <a:ext cx="528603"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−3</m:t>
                          </m:r>
                        </m:num>
                        <m:den>
                          <m:r>
                            <a:rPr lang="en-US" sz="2400" b="0" i="1" smtClean="0">
                              <a:solidFill>
                                <a:srgbClr val="FFFF00"/>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1101379" y="4532802"/>
                <a:ext cx="528603" cy="786177"/>
              </a:xfrm>
              <a:prstGeom prst="rect">
                <a:avLst/>
              </a:prstGeom>
              <a:blipFill rotWithShape="0">
                <a:blip r:embed="rId14"/>
                <a:stretch>
                  <a:fillRect r="-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2799607" y="5442936"/>
                <a:ext cx="52860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3</m:t>
                          </m:r>
                        </m:num>
                        <m:den>
                          <m:r>
                            <a:rPr lang="en-US" sz="2400" b="0" i="1" smtClean="0">
                              <a:solidFill>
                                <a:srgbClr val="FFFF00"/>
                              </a:solidFill>
                              <a:latin typeface="Cambria Math" panose="02040503050406030204" pitchFamily="18" charset="0"/>
                              <a:cs typeface="Arial" panose="020B0604020202020204" pitchFamily="34" charset="0"/>
                            </a:rPr>
                            <m:t>5</m:t>
                          </m:r>
                        </m:den>
                      </m:f>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799607" y="5442936"/>
                <a:ext cx="528603" cy="783804"/>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708795" y="5461404"/>
                <a:ext cx="52860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−3</m:t>
                          </m:r>
                        </m:num>
                        <m:den>
                          <m:r>
                            <a:rPr lang="en-US" sz="2400" b="0" i="1" smtClean="0">
                              <a:solidFill>
                                <a:srgbClr val="FFFF00"/>
                              </a:solidFill>
                              <a:latin typeface="Cambria Math" panose="02040503050406030204" pitchFamily="18" charset="0"/>
                              <a:cs typeface="Arial" panose="020B0604020202020204" pitchFamily="34" charset="0"/>
                            </a:rPr>
                            <m:t>5</m:t>
                          </m:r>
                        </m:den>
                      </m:f>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708795" y="5461404"/>
                <a:ext cx="528603" cy="783804"/>
              </a:xfrm>
              <a:prstGeom prst="rect">
                <a:avLst/>
              </a:prstGeom>
              <a:blipFill rotWithShape="0">
                <a:blip r:embed="rId16"/>
                <a:stretch>
                  <a:fillRect/>
                </a:stretch>
              </a:blipFill>
            </p:spPr>
            <p:txBody>
              <a:bodyPr/>
              <a:lstStyle/>
              <a:p>
                <a:r>
                  <a:rPr lang="en-US">
                    <a:noFill/>
                  </a:rPr>
                  <a:t> </a:t>
                </a:r>
              </a:p>
            </p:txBody>
          </p:sp>
        </mc:Fallback>
      </mc:AlternateContent>
      <p:sp>
        <p:nvSpPr>
          <p:cNvPr id="2" name="Rectangle 1"/>
          <p:cNvSpPr/>
          <p:nvPr/>
        </p:nvSpPr>
        <p:spPr>
          <a:xfrm>
            <a:off x="972019" y="4650353"/>
            <a:ext cx="1278299" cy="461665"/>
          </a:xfrm>
          <a:prstGeom prst="rect">
            <a:avLst/>
          </a:prstGeom>
        </p:spPr>
        <p:txBody>
          <a:bodyPr wrap="none">
            <a:spAutoFit/>
          </a:bodyPr>
          <a:lstStyle/>
          <a:p>
            <a:r>
              <a:rPr lang="en-US" sz="2400" dirty="0" smtClean="0">
                <a:solidFill>
                  <a:schemeClr val="bg1"/>
                </a:solidFill>
                <a:latin typeface="Arial" panose="020B0604020202020204" pitchFamily="34" charset="0"/>
                <a:cs typeface="Arial" panose="020B0604020202020204" pitchFamily="34" charset="0"/>
              </a:rPr>
              <a:t>• Ta </a:t>
            </a:r>
            <a:r>
              <a:rPr lang="en-US" sz="2400" dirty="0">
                <a:solidFill>
                  <a:schemeClr val="bg1"/>
                </a:solidFill>
                <a:latin typeface="Arial" panose="020B0604020202020204" pitchFamily="34" charset="0"/>
                <a:cs typeface="Arial" panose="020B0604020202020204" pitchFamily="34" charset="0"/>
              </a:rPr>
              <a:t>nói </a:t>
            </a:r>
            <a:endParaRPr lang="en-US" sz="2400" dirty="0"/>
          </a:p>
        </p:txBody>
      </p:sp>
      <p:sp>
        <p:nvSpPr>
          <p:cNvPr id="5" name="Rectangle 4"/>
          <p:cNvSpPr/>
          <p:nvPr/>
        </p:nvSpPr>
        <p:spPr>
          <a:xfrm>
            <a:off x="8072521" y="4650352"/>
            <a:ext cx="3095719"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là </a:t>
            </a:r>
            <a:r>
              <a:rPr lang="en-US" sz="2400" dirty="0">
                <a:solidFill>
                  <a:srgbClr val="FFFF00"/>
                </a:solidFill>
                <a:latin typeface="Arial" panose="020B0604020202020204" pitchFamily="34" charset="0"/>
                <a:cs typeface="Arial" panose="020B0604020202020204" pitchFamily="34" charset="0"/>
              </a:rPr>
              <a:t>số đối </a:t>
            </a:r>
            <a:r>
              <a:rPr lang="en-US" sz="2400" dirty="0">
                <a:solidFill>
                  <a:schemeClr val="bg1"/>
                </a:solidFill>
                <a:latin typeface="Arial" panose="020B0604020202020204" pitchFamily="34" charset="0"/>
                <a:cs typeface="Arial" panose="020B0604020202020204" pitchFamily="34" charset="0"/>
              </a:rPr>
              <a:t>của phân số</a:t>
            </a:r>
            <a:endParaRPr lang="en-US" sz="2400" dirty="0"/>
          </a:p>
        </p:txBody>
      </p:sp>
      <p:sp>
        <p:nvSpPr>
          <p:cNvPr id="7" name="Rectangle 6"/>
          <p:cNvSpPr/>
          <p:nvPr/>
        </p:nvSpPr>
        <p:spPr>
          <a:xfrm>
            <a:off x="5944122" y="4660599"/>
            <a:ext cx="1760418"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và cũng nói</a:t>
            </a:r>
            <a:endParaRPr lang="en-US" sz="2400" dirty="0"/>
          </a:p>
        </p:txBody>
      </p:sp>
      <p:sp>
        <p:nvSpPr>
          <p:cNvPr id="8" name="Rectangle 7"/>
          <p:cNvSpPr/>
          <p:nvPr/>
        </p:nvSpPr>
        <p:spPr>
          <a:xfrm>
            <a:off x="2643720" y="4663538"/>
            <a:ext cx="3180679"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là </a:t>
            </a:r>
            <a:r>
              <a:rPr lang="en-US" sz="2400" dirty="0">
                <a:solidFill>
                  <a:srgbClr val="FFFF00"/>
                </a:solidFill>
                <a:latin typeface="Arial" panose="020B0604020202020204" pitchFamily="34" charset="0"/>
                <a:cs typeface="Arial" panose="020B0604020202020204" pitchFamily="34" charset="0"/>
              </a:rPr>
              <a:t>số đối</a:t>
            </a:r>
            <a:r>
              <a:rPr lang="en-US" sz="2400" dirty="0">
                <a:solidFill>
                  <a:schemeClr val="bg1"/>
                </a:solidFill>
                <a:latin typeface="Arial" panose="020B0604020202020204" pitchFamily="34" charset="0"/>
                <a:cs typeface="Arial" panose="020B0604020202020204" pitchFamily="34" charset="0"/>
              </a:rPr>
              <a:t> của phân số </a:t>
            </a:r>
            <a:endParaRPr lang="en-US" sz="2400" dirty="0"/>
          </a:p>
        </p:txBody>
      </p:sp>
      <p:sp>
        <p:nvSpPr>
          <p:cNvPr id="9" name="Rectangle 8"/>
          <p:cNvSpPr/>
          <p:nvPr/>
        </p:nvSpPr>
        <p:spPr>
          <a:xfrm>
            <a:off x="4234059" y="5316606"/>
            <a:ext cx="2770310" cy="830997"/>
          </a:xfrm>
          <a:prstGeom prst="rect">
            <a:avLst/>
          </a:prstGeom>
        </p:spPr>
        <p:txBody>
          <a:bodyPr wrap="none">
            <a:spAutoFit/>
          </a:bodyPr>
          <a:lstStyle/>
          <a:p>
            <a:pPr>
              <a:lnSpc>
                <a:spcPct val="200000"/>
              </a:lnSpc>
            </a:pPr>
            <a:r>
              <a:rPr lang="en-US" sz="2400" dirty="0" smtClean="0">
                <a:solidFill>
                  <a:schemeClr val="bg1"/>
                </a:solidFill>
                <a:latin typeface="Arial" panose="020B0604020202020204" pitchFamily="34" charset="0"/>
                <a:cs typeface="Arial" panose="020B0604020202020204" pitchFamily="34" charset="0"/>
              </a:rPr>
              <a:t> là </a:t>
            </a:r>
            <a:r>
              <a:rPr lang="en-US" sz="2400" dirty="0">
                <a:solidFill>
                  <a:srgbClr val="FFFF00"/>
                </a:solidFill>
                <a:latin typeface="Arial" panose="020B0604020202020204" pitchFamily="34" charset="0"/>
                <a:cs typeface="Arial" panose="020B0604020202020204" pitchFamily="34" charset="0"/>
              </a:rPr>
              <a:t>hai số đối nhau</a:t>
            </a:r>
            <a:r>
              <a:rPr lang="en-US" sz="2400" dirty="0">
                <a:solidFill>
                  <a:schemeClr val="bg1"/>
                </a:solidFill>
                <a:latin typeface="Arial" panose="020B0604020202020204" pitchFamily="34" charset="0"/>
                <a:cs typeface="Arial" panose="020B0604020202020204" pitchFamily="34" charset="0"/>
              </a:rPr>
              <a:t>.</a:t>
            </a:r>
          </a:p>
        </p:txBody>
      </p:sp>
      <p:sp>
        <p:nvSpPr>
          <p:cNvPr id="10" name="Rectangle 9"/>
          <p:cNvSpPr/>
          <p:nvPr/>
        </p:nvSpPr>
        <p:spPr>
          <a:xfrm>
            <a:off x="1141161" y="5587546"/>
            <a:ext cx="1863011"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hai phân số </a:t>
            </a:r>
            <a:endParaRPr lang="en-US" sz="2400" dirty="0"/>
          </a:p>
        </p:txBody>
      </p:sp>
      <p:sp>
        <p:nvSpPr>
          <p:cNvPr id="11" name="Rectangle 10"/>
          <p:cNvSpPr/>
          <p:nvPr/>
        </p:nvSpPr>
        <p:spPr>
          <a:xfrm>
            <a:off x="3198719" y="5587545"/>
            <a:ext cx="510076"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và</a:t>
            </a:r>
            <a:endParaRPr lang="en-US" sz="2400" dirty="0"/>
          </a:p>
        </p:txBody>
      </p:sp>
      <mc:AlternateContent xmlns:mc="http://schemas.openxmlformats.org/markup-compatibility/2006" xmlns:a14="http://schemas.microsoft.com/office/drawing/2010/main">
        <mc:Choice Requires="a14">
          <p:sp>
            <p:nvSpPr>
              <p:cNvPr id="28" name="TextBox 27"/>
              <p:cNvSpPr txBox="1"/>
              <p:nvPr/>
            </p:nvSpPr>
            <p:spPr>
              <a:xfrm>
                <a:off x="4290092" y="1273637"/>
                <a:ext cx="138901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290092" y="1273637"/>
                <a:ext cx="1389017" cy="786177"/>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21762" y="1275647"/>
                <a:ext cx="138901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221762" y="1275647"/>
                <a:ext cx="1389017" cy="786177"/>
              </a:xfrm>
              <a:prstGeom prst="rect">
                <a:avLst/>
              </a:prstGeom>
              <a:blipFill rotWithShape="0">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4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10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10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9" grpId="0"/>
      <p:bldP spid="22" grpId="0"/>
      <p:bldP spid="23" grpId="0"/>
      <p:bldP spid="25" grpId="0"/>
      <p:bldP spid="26" grpId="0"/>
      <p:bldP spid="27" grpId="0"/>
      <p:bldP spid="29" grpId="0"/>
      <p:bldP spid="30" grpId="0"/>
      <p:bldP spid="31" grpId="0"/>
      <p:bldP spid="41" grpId="0"/>
      <p:bldP spid="42" grpId="0"/>
      <p:bldP spid="43" grpId="0"/>
      <p:bldP spid="44" grpId="0"/>
      <p:bldP spid="47" grpId="0"/>
      <p:bldP spid="48" grpId="0"/>
      <p:bldP spid="2" grpId="0"/>
      <p:bldP spid="5" grpId="0"/>
      <p:bldP spid="7" grpId="0"/>
      <p:bldP spid="8" grpId="0"/>
      <p:bldP spid="9" grpId="0"/>
      <p:bldP spid="10" grpId="0"/>
      <p:bldP spid="11" grpId="0"/>
      <p:bldP spid="28"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9389" y="152275"/>
            <a:ext cx="4487126" cy="738664"/>
          </a:xfrm>
          <a:prstGeom prst="rect">
            <a:avLst/>
          </a:prstGeom>
          <a:noFill/>
        </p:spPr>
        <p:txBody>
          <a:bodyPr wrap="none" rtlCol="0">
            <a:spAutoFit/>
          </a:bodyPr>
          <a:lstStyle/>
          <a:p>
            <a:pPr algn="ctr">
              <a:lnSpc>
                <a:spcPct val="150000"/>
              </a:lnSpc>
            </a:pPr>
            <a:r>
              <a:rPr lang="en-US" sz="2800" b="1" dirty="0" smtClean="0">
                <a:solidFill>
                  <a:srgbClr val="FFFF00"/>
                </a:solidFill>
                <a:cs typeface="Arial" panose="020B0604020202020204" pitchFamily="34" charset="0"/>
              </a:rPr>
              <a:t>TIẾT 76 : PHÉP TRỪ PHÂN SỐ</a:t>
            </a:r>
            <a:endParaRPr lang="en-US" sz="2800" b="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536964" y="734244"/>
            <a:ext cx="10771975"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1. Số đối</a:t>
            </a:r>
            <a:endParaRPr lang="vi-VN" sz="2600" b="1" dirty="0">
              <a:solidFill>
                <a:srgbClr val="FFFF00"/>
              </a:solidFill>
              <a:latin typeface="Arial (Body)"/>
              <a:cs typeface="Arial" panose="020B0604020202020204" pitchFamily="34" charset="0"/>
            </a:endParaRPr>
          </a:p>
        </p:txBody>
      </p:sp>
      <p:sp>
        <p:nvSpPr>
          <p:cNvPr id="18" name="TextBox 17"/>
          <p:cNvSpPr txBox="1"/>
          <p:nvPr/>
        </p:nvSpPr>
        <p:spPr>
          <a:xfrm>
            <a:off x="580955" y="3444227"/>
            <a:ext cx="6189317" cy="646331"/>
          </a:xfrm>
          <a:prstGeom prst="rect">
            <a:avLst/>
          </a:prstGeom>
          <a:noFill/>
        </p:spPr>
        <p:txBody>
          <a:bodyPr wrap="square" rtlCol="0">
            <a:spAutoFit/>
          </a:bodyPr>
          <a:lstStyle/>
          <a:p>
            <a:pPr>
              <a:lnSpc>
                <a:spcPct val="150000"/>
              </a:lnSpc>
            </a:pPr>
            <a:r>
              <a:rPr lang="en-US" sz="2400" dirty="0" smtClean="0">
                <a:solidFill>
                  <a:schemeClr val="bg1"/>
                </a:solidFill>
                <a:latin typeface="Arial" panose="020B0604020202020204" pitchFamily="34" charset="0"/>
                <a:cs typeface="Arial" panose="020B0604020202020204" pitchFamily="34" charset="0"/>
              </a:rPr>
              <a:t>• Cũng vậy, ta nói      là              của phân số</a:t>
            </a:r>
            <a:endParaRPr lang="en-US" sz="2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3065857" y="3398752"/>
                <a:ext cx="528603"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065857" y="3398752"/>
                <a:ext cx="528603" cy="786177"/>
              </a:xfrm>
              <a:prstGeom prst="rect">
                <a:avLst/>
              </a:prstGeom>
              <a:blipFill rotWithShape="0">
                <a:blip r:embed="rId3"/>
                <a:stretch>
                  <a:fillRect/>
                </a:stretch>
              </a:blipFill>
            </p:spPr>
            <p:txBody>
              <a:bodyPr/>
              <a:lstStyle/>
              <a:p>
                <a:r>
                  <a:rPr lang="en-US">
                    <a:noFill/>
                  </a:rPr>
                  <a:t> </a:t>
                </a:r>
              </a:p>
            </p:txBody>
          </p:sp>
        </mc:Fallback>
      </mc:AlternateContent>
      <p:sp>
        <p:nvSpPr>
          <p:cNvPr id="21" name="TextBox 20"/>
          <p:cNvSpPr txBox="1"/>
          <p:nvPr/>
        </p:nvSpPr>
        <p:spPr>
          <a:xfrm>
            <a:off x="3858762" y="3561009"/>
            <a:ext cx="1142983" cy="461665"/>
          </a:xfrm>
          <a:prstGeom prst="rect">
            <a:avLst/>
          </a:prstGeom>
          <a:noFill/>
        </p:spPr>
        <p:txBody>
          <a:bodyPr wrap="square" rtlCol="0">
            <a:spAutoFit/>
          </a:bodyPr>
          <a:lstStyle/>
          <a:p>
            <a:r>
              <a:rPr lang="en-US" sz="2400" dirty="0">
                <a:solidFill>
                  <a:srgbClr val="FFFF00"/>
                </a:solidFill>
                <a:latin typeface="Arial" panose="020B0604020202020204" pitchFamily="34" charset="0"/>
                <a:cs typeface="Arial" panose="020B0604020202020204" pitchFamily="34" charset="0"/>
              </a:rPr>
              <a:t>s</a:t>
            </a:r>
            <a:r>
              <a:rPr lang="en-US" sz="2400" dirty="0" smtClean="0">
                <a:solidFill>
                  <a:srgbClr val="FFFF00"/>
                </a:solidFill>
                <a:latin typeface="Arial" panose="020B0604020202020204" pitchFamily="34" charset="0"/>
                <a:cs typeface="Arial" panose="020B0604020202020204" pitchFamily="34" charset="0"/>
              </a:rPr>
              <a:t>ố đối</a:t>
            </a:r>
            <a:endParaRPr lang="en-US" sz="2400"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6690985" y="3398752"/>
                <a:ext cx="72192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690985" y="3398752"/>
                <a:ext cx="721920" cy="7861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7275861" y="3394945"/>
                <a:ext cx="72192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275861" y="3394945"/>
                <a:ext cx="721920" cy="786177"/>
              </a:xfrm>
              <a:prstGeom prst="rect">
                <a:avLst/>
              </a:prstGeom>
              <a:blipFill rotWithShape="0">
                <a:blip r:embed="rId5"/>
                <a:stretch>
                  <a:fillRect/>
                </a:stretch>
              </a:blipFill>
            </p:spPr>
            <p:txBody>
              <a:bodyPr/>
              <a:lstStyle/>
              <a:p>
                <a:r>
                  <a:rPr lang="en-US">
                    <a:noFill/>
                  </a:rPr>
                  <a:t> </a:t>
                </a:r>
              </a:p>
            </p:txBody>
          </p:sp>
        </mc:Fallback>
      </mc:AlternateContent>
      <p:sp>
        <p:nvSpPr>
          <p:cNvPr id="9" name="Rectangle 8"/>
          <p:cNvSpPr/>
          <p:nvPr/>
        </p:nvSpPr>
        <p:spPr>
          <a:xfrm>
            <a:off x="7928550" y="3557200"/>
            <a:ext cx="2331087"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là </a:t>
            </a:r>
            <a:r>
              <a:rPr lang="en-US" sz="2400" dirty="0" smtClean="0">
                <a:solidFill>
                  <a:schemeClr val="bg1"/>
                </a:solidFill>
                <a:latin typeface="Arial" panose="020B0604020202020204" pitchFamily="34" charset="0"/>
                <a:cs typeface="Arial" panose="020B0604020202020204" pitchFamily="34" charset="0"/>
              </a:rPr>
              <a:t>              của </a:t>
            </a:r>
            <a:endParaRPr lang="en-US" sz="2400" dirty="0"/>
          </a:p>
        </p:txBody>
      </p:sp>
      <p:sp>
        <p:nvSpPr>
          <p:cNvPr id="39" name="TextBox 38"/>
          <p:cNvSpPr txBox="1"/>
          <p:nvPr/>
        </p:nvSpPr>
        <p:spPr>
          <a:xfrm>
            <a:off x="8352919" y="3561009"/>
            <a:ext cx="1142983" cy="461665"/>
          </a:xfrm>
          <a:prstGeom prst="rect">
            <a:avLst/>
          </a:prstGeom>
          <a:noFill/>
        </p:spPr>
        <p:txBody>
          <a:bodyPr wrap="square" rtlCol="0">
            <a:spAutoFit/>
          </a:bodyPr>
          <a:lstStyle/>
          <a:p>
            <a:r>
              <a:rPr lang="en-US" sz="2400" dirty="0">
                <a:solidFill>
                  <a:srgbClr val="FFFF00"/>
                </a:solidFill>
                <a:latin typeface="Arial" panose="020B0604020202020204" pitchFamily="34" charset="0"/>
                <a:cs typeface="Arial" panose="020B0604020202020204" pitchFamily="34" charset="0"/>
              </a:rPr>
              <a:t>s</a:t>
            </a:r>
            <a:r>
              <a:rPr lang="en-US" sz="2400" dirty="0" smtClean="0">
                <a:solidFill>
                  <a:srgbClr val="FFFF00"/>
                </a:solidFill>
                <a:latin typeface="Arial" panose="020B0604020202020204" pitchFamily="34" charset="0"/>
                <a:cs typeface="Arial" panose="020B0604020202020204" pitchFamily="34" charset="0"/>
              </a:rPr>
              <a:t>ố đối</a:t>
            </a:r>
            <a:endParaRPr lang="en-US" sz="2400" dirty="0">
              <a:solidFill>
                <a:srgbClr val="FFFF00"/>
              </a:solidFill>
              <a:latin typeface="Arial" panose="020B0604020202020204" pitchFamily="34" charset="0"/>
              <a:cs typeface="Arial" panose="020B0604020202020204" pitchFamily="34" charset="0"/>
            </a:endParaRPr>
          </a:p>
        </p:txBody>
      </p:sp>
      <p:sp>
        <p:nvSpPr>
          <p:cNvPr id="10" name="Rectangle 9"/>
          <p:cNvSpPr/>
          <p:nvPr/>
        </p:nvSpPr>
        <p:spPr>
          <a:xfrm>
            <a:off x="10135108" y="3561009"/>
            <a:ext cx="1366080" cy="461665"/>
          </a:xfrm>
          <a:prstGeom prst="rect">
            <a:avLst/>
          </a:prstGeom>
        </p:spPr>
        <p:txBody>
          <a:bodyPr wrap="none">
            <a:spAutoFit/>
          </a:bodyPr>
          <a:lstStyle/>
          <a:p>
            <a:r>
              <a:rPr lang="en-US" sz="2400" dirty="0">
                <a:solidFill>
                  <a:srgbClr val="FFFF00"/>
                </a:solidFill>
                <a:latin typeface="Arial" panose="020B0604020202020204" pitchFamily="34" charset="0"/>
                <a:cs typeface="Arial" panose="020B0604020202020204" pitchFamily="34" charset="0"/>
              </a:rPr>
              <a:t>phân số </a:t>
            </a:r>
            <a:endParaRPr lang="en-US" sz="2400" dirty="0">
              <a:solidFill>
                <a:srgbClr val="FFFF00"/>
              </a:solidFill>
            </a:endParaRPr>
          </a:p>
        </p:txBody>
      </p:sp>
      <mc:AlternateContent xmlns:mc="http://schemas.openxmlformats.org/markup-compatibility/2006" xmlns:a14="http://schemas.microsoft.com/office/drawing/2010/main">
        <mc:Choice Requires="a14">
          <p:sp>
            <p:nvSpPr>
              <p:cNvPr id="40" name="TextBox 39"/>
              <p:cNvSpPr txBox="1"/>
              <p:nvPr/>
            </p:nvSpPr>
            <p:spPr>
              <a:xfrm>
                <a:off x="11333856" y="3394945"/>
                <a:ext cx="72192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2</m:t>
                          </m:r>
                        </m:num>
                        <m:den>
                          <m:r>
                            <a:rPr lang="en-US" sz="2400" b="0" i="1" smtClean="0">
                              <a:solidFill>
                                <a:srgbClr val="FFFF00"/>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1333856" y="3394945"/>
                <a:ext cx="721920" cy="786177"/>
              </a:xfrm>
              <a:prstGeom prst="rect">
                <a:avLst/>
              </a:prstGeom>
              <a:blipFill rotWithShape="0">
                <a:blip r:embed="rId6"/>
                <a:stretch>
                  <a:fillRect/>
                </a:stretch>
              </a:blipFill>
            </p:spPr>
            <p:txBody>
              <a:bodyPr/>
              <a:lstStyle/>
              <a:p>
                <a:r>
                  <a:rPr lang="en-US">
                    <a:noFill/>
                  </a:rPr>
                  <a:t> </a:t>
                </a:r>
              </a:p>
            </p:txBody>
          </p:sp>
        </mc:Fallback>
      </mc:AlternateContent>
      <p:sp>
        <p:nvSpPr>
          <p:cNvPr id="11" name="Rectangle 10"/>
          <p:cNvSpPr/>
          <p:nvPr/>
        </p:nvSpPr>
        <p:spPr>
          <a:xfrm>
            <a:off x="5360799" y="4269456"/>
            <a:ext cx="1548822" cy="830997"/>
          </a:xfrm>
          <a:prstGeom prst="rect">
            <a:avLst/>
          </a:prstGeom>
        </p:spPr>
        <p:txBody>
          <a:bodyPr wrap="none">
            <a:spAutoFit/>
          </a:bodyPr>
          <a:lstStyle/>
          <a:p>
            <a:pPr>
              <a:lnSpc>
                <a:spcPct val="200000"/>
              </a:lnSpc>
            </a:pPr>
            <a:r>
              <a:rPr lang="en-US" sz="2400" b="1" dirty="0">
                <a:solidFill>
                  <a:srgbClr val="FFFF00"/>
                </a:solidFill>
                <a:latin typeface="Arial" panose="020B0604020202020204" pitchFamily="34" charset="0"/>
                <a:cs typeface="Arial" panose="020B0604020202020204" pitchFamily="34" charset="0"/>
              </a:rPr>
              <a:t>đối nhau.</a:t>
            </a:r>
          </a:p>
        </p:txBody>
      </p:sp>
      <p:grpSp>
        <p:nvGrpSpPr>
          <p:cNvPr id="15" name="Group 14"/>
          <p:cNvGrpSpPr/>
          <p:nvPr/>
        </p:nvGrpSpPr>
        <p:grpSpPr>
          <a:xfrm>
            <a:off x="748897" y="4412349"/>
            <a:ext cx="4753157" cy="786177"/>
            <a:chOff x="1065180" y="4078496"/>
            <a:chExt cx="4753157" cy="786177"/>
          </a:xfrm>
        </p:grpSpPr>
        <mc:AlternateContent xmlns:mc="http://schemas.openxmlformats.org/markup-compatibility/2006" xmlns:a14="http://schemas.microsoft.com/office/drawing/2010/main">
          <mc:Choice Requires="a14">
            <p:sp>
              <p:nvSpPr>
                <p:cNvPr id="28" name="TextBox 27"/>
                <p:cNvSpPr txBox="1"/>
                <p:nvPr/>
              </p:nvSpPr>
              <p:spPr>
                <a:xfrm>
                  <a:off x="2893341" y="4078496"/>
                  <a:ext cx="52860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893341" y="4078496"/>
                  <a:ext cx="528603" cy="78380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90950" y="4078496"/>
                  <a:ext cx="528603"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890950" y="4078496"/>
                  <a:ext cx="528603" cy="786177"/>
                </a:xfrm>
                <a:prstGeom prst="rect">
                  <a:avLst/>
                </a:prstGeom>
                <a:blipFill rotWithShape="0">
                  <a:blip r:embed="rId8"/>
                  <a:stretch>
                    <a:fillRect/>
                  </a:stretch>
                </a:blipFill>
              </p:spPr>
              <p:txBody>
                <a:bodyPr/>
                <a:lstStyle/>
                <a:p>
                  <a:r>
                    <a:rPr lang="en-US">
                      <a:noFill/>
                    </a:rPr>
                    <a:t> </a:t>
                  </a:r>
                </a:p>
              </p:txBody>
            </p:sp>
          </mc:Fallback>
        </mc:AlternateContent>
        <p:sp>
          <p:nvSpPr>
            <p:cNvPr id="12" name="Rectangle 11"/>
            <p:cNvSpPr/>
            <p:nvPr/>
          </p:nvSpPr>
          <p:spPr>
            <a:xfrm>
              <a:off x="1065180" y="4187901"/>
              <a:ext cx="1863011"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hai phân số </a:t>
              </a:r>
              <a:endParaRPr lang="en-US" sz="2400" dirty="0"/>
            </a:p>
          </p:txBody>
        </p:sp>
        <p:sp>
          <p:nvSpPr>
            <p:cNvPr id="13" name="Rectangle 12"/>
            <p:cNvSpPr/>
            <p:nvPr/>
          </p:nvSpPr>
          <p:spPr>
            <a:xfrm>
              <a:off x="3435673" y="4187898"/>
              <a:ext cx="510076"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và</a:t>
              </a:r>
              <a:endParaRPr lang="en-US" sz="2400" dirty="0"/>
            </a:p>
          </p:txBody>
        </p:sp>
        <p:sp>
          <p:nvSpPr>
            <p:cNvPr id="14" name="Rectangle 13"/>
            <p:cNvSpPr/>
            <p:nvPr/>
          </p:nvSpPr>
          <p:spPr>
            <a:xfrm>
              <a:off x="4400961" y="4206718"/>
              <a:ext cx="1417376"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là hai số </a:t>
              </a:r>
              <a:endParaRPr lang="en-US" sz="2400" dirty="0"/>
            </a:p>
          </p:txBody>
        </p:sp>
      </p:grpSp>
      <mc:AlternateContent xmlns:mc="http://schemas.openxmlformats.org/markup-compatibility/2006" xmlns:a14="http://schemas.microsoft.com/office/drawing/2010/main">
        <mc:Choice Requires="a14">
          <p:sp>
            <p:nvSpPr>
              <p:cNvPr id="25" name="TextBox 24"/>
              <p:cNvSpPr txBox="1"/>
              <p:nvPr/>
            </p:nvSpPr>
            <p:spPr>
              <a:xfrm>
                <a:off x="2942630" y="1316392"/>
                <a:ext cx="138901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942630" y="1316392"/>
                <a:ext cx="1389017" cy="78617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57327" y="1316392"/>
                <a:ext cx="1162594" cy="7945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3+(−3)</m:t>
                          </m:r>
                        </m:num>
                        <m:den>
                          <m:r>
                            <a:rPr lang="en-US" sz="2400" b="0" i="1" smtClean="0">
                              <a:solidFill>
                                <a:schemeClr val="bg1"/>
                              </a:solidFill>
                              <a:latin typeface="Cambria Math" panose="02040503050406030204" pitchFamily="18" charset="0"/>
                              <a:cs typeface="Arial" panose="020B0604020202020204" pitchFamily="34" charset="0"/>
                            </a:rPr>
                            <m:t>5</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057327" y="1316392"/>
                <a:ext cx="1162594" cy="794513"/>
              </a:xfrm>
              <a:prstGeom prst="rect">
                <a:avLst/>
              </a:prstGeom>
              <a:blipFill rotWithShape="0">
                <a:blip r:embed="rId10"/>
                <a:stretch>
                  <a:fillRect r="-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607453" y="1316392"/>
                <a:ext cx="88827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0</m:t>
                          </m:r>
                        </m:num>
                        <m:den>
                          <m:r>
                            <a:rPr lang="en-US" sz="2400" b="0" i="1" smtClean="0">
                              <a:solidFill>
                                <a:schemeClr val="bg1"/>
                              </a:solidFill>
                              <a:latin typeface="Cambria Math" panose="02040503050406030204" pitchFamily="18" charset="0"/>
                              <a:cs typeface="Arial" panose="020B0604020202020204" pitchFamily="34" charset="0"/>
                            </a:rPr>
                            <m:t>5</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607453" y="1316392"/>
                <a:ext cx="888274" cy="78617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241679" y="1478647"/>
                <a:ext cx="88827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241679" y="1478647"/>
                <a:ext cx="888274" cy="461665"/>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879041" y="2261936"/>
                <a:ext cx="138901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879041" y="2261936"/>
                <a:ext cx="1389017" cy="78617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993738" y="2261936"/>
                <a:ext cx="1508316"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993738" y="2261936"/>
                <a:ext cx="1508316" cy="78617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289816" y="2261936"/>
                <a:ext cx="88827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0</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289816" y="2261936"/>
                <a:ext cx="888274" cy="786177"/>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881998" y="2424191"/>
                <a:ext cx="88827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881998" y="2424191"/>
                <a:ext cx="888274" cy="461665"/>
              </a:xfrm>
              <a:prstGeom prst="rect">
                <a:avLst/>
              </a:prstGeom>
              <a:blipFill rotWithShape="0">
                <a:blip r:embed="rId16"/>
                <a:stretch>
                  <a:fillRect/>
                </a:stretch>
              </a:blipFill>
            </p:spPr>
            <p:txBody>
              <a:bodyPr/>
              <a:lstStyle/>
              <a:p>
                <a:r>
                  <a:rPr lang="en-US">
                    <a:noFill/>
                  </a:rPr>
                  <a:t> </a:t>
                </a:r>
              </a:p>
            </p:txBody>
          </p:sp>
        </mc:Fallback>
      </mc:AlternateContent>
      <p:sp>
        <p:nvSpPr>
          <p:cNvPr id="35" name="Cloud Callout 34"/>
          <p:cNvSpPr/>
          <p:nvPr/>
        </p:nvSpPr>
        <p:spPr>
          <a:xfrm>
            <a:off x="7590441" y="951281"/>
            <a:ext cx="4162635" cy="2009775"/>
          </a:xfrm>
          <a:prstGeom prst="cloud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Thế nào là hai phân số đối nhau?</a:t>
            </a:r>
            <a:endParaRPr lang="en-US" sz="2400" dirty="0"/>
          </a:p>
        </p:txBody>
      </p:sp>
    </p:spTree>
    <p:extLst>
      <p:ext uri="{BB962C8B-B14F-4D97-AF65-F5344CB8AC3E}">
        <p14:creationId xmlns:p14="http://schemas.microsoft.com/office/powerpoint/2010/main" val="42573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37" grpId="0"/>
      <p:bldP spid="9" grpId="0"/>
      <p:bldP spid="39" grpId="0"/>
      <p:bldP spid="10" grpId="0"/>
      <p:bldP spid="40" grpId="0"/>
      <p:bldP spid="11"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9389" y="152275"/>
            <a:ext cx="4487126" cy="738664"/>
          </a:xfrm>
          <a:prstGeom prst="rect">
            <a:avLst/>
          </a:prstGeom>
          <a:noFill/>
        </p:spPr>
        <p:txBody>
          <a:bodyPr wrap="none" rtlCol="0">
            <a:spAutoFit/>
          </a:bodyPr>
          <a:lstStyle/>
          <a:p>
            <a:pPr algn="ctr">
              <a:lnSpc>
                <a:spcPct val="150000"/>
              </a:lnSpc>
            </a:pPr>
            <a:r>
              <a:rPr lang="en-US" sz="2800" b="1" dirty="0" smtClean="0">
                <a:solidFill>
                  <a:srgbClr val="FFFF00"/>
                </a:solidFill>
                <a:cs typeface="Arial" panose="020B0604020202020204" pitchFamily="34" charset="0"/>
              </a:rPr>
              <a:t>TIẾT 76 : PHÉP TRỪ PHÂN SỐ</a:t>
            </a:r>
            <a:endParaRPr lang="en-US" sz="2800" b="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536964" y="752599"/>
            <a:ext cx="10771975"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1. Số đối</a:t>
            </a:r>
            <a:endParaRPr lang="vi-VN" sz="2600" b="1" dirty="0">
              <a:solidFill>
                <a:srgbClr val="FFFF00"/>
              </a:solidFill>
              <a:latin typeface="Arial (Body)"/>
              <a:cs typeface="Arial" panose="020B0604020202020204" pitchFamily="34" charset="0"/>
            </a:endParaRPr>
          </a:p>
        </p:txBody>
      </p:sp>
      <p:sp>
        <p:nvSpPr>
          <p:cNvPr id="25" name="TextBox 24"/>
          <p:cNvSpPr txBox="1"/>
          <p:nvPr/>
        </p:nvSpPr>
        <p:spPr>
          <a:xfrm>
            <a:off x="802174" y="2102569"/>
            <a:ext cx="4246075"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Định </a:t>
            </a:r>
            <a:r>
              <a:rPr lang="en-US" sz="2400" b="1" dirty="0" smtClean="0">
                <a:solidFill>
                  <a:schemeClr val="bg1"/>
                </a:solidFill>
                <a:latin typeface="Arial" panose="020B0604020202020204" pitchFamily="34" charset="0"/>
                <a:cs typeface="Arial" panose="020B0604020202020204" pitchFamily="34" charset="0"/>
              </a:rPr>
              <a:t>nghĩa (</a:t>
            </a:r>
            <a:r>
              <a:rPr lang="en-US" sz="2400" b="1" dirty="0">
                <a:solidFill>
                  <a:schemeClr val="bg1"/>
                </a:solidFill>
                <a:latin typeface="Arial" panose="020B0604020202020204" pitchFamily="34" charset="0"/>
                <a:cs typeface="Arial" panose="020B0604020202020204" pitchFamily="34" charset="0"/>
              </a:rPr>
              <a:t>SGK – tr32</a:t>
            </a:r>
            <a:r>
              <a:rPr lang="en-US" sz="2400" b="1" dirty="0" smtClean="0">
                <a:solidFill>
                  <a:schemeClr val="bg1"/>
                </a:solidFill>
                <a:latin typeface="Arial" panose="020B0604020202020204" pitchFamily="34" charset="0"/>
                <a:cs typeface="Arial" panose="020B0604020202020204" pitchFamily="34" charset="0"/>
              </a:rPr>
              <a:t>).</a:t>
            </a:r>
            <a:endParaRPr lang="en-US" sz="24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1225541" y="2891917"/>
            <a:ext cx="9187543" cy="461665"/>
          </a:xfrm>
          <a:prstGeom prst="rect">
            <a:avLst/>
          </a:prstGeom>
          <a:noFill/>
        </p:spPr>
        <p:txBody>
          <a:bodyPr wrap="square" rtlCol="0">
            <a:spAutoFit/>
          </a:bodyPr>
          <a:lstStyle/>
          <a:p>
            <a:pPr algn="ctr"/>
            <a:r>
              <a:rPr lang="en-US" sz="2400" i="1" dirty="0" smtClean="0">
                <a:solidFill>
                  <a:schemeClr val="bg1"/>
                </a:solidFill>
                <a:latin typeface="Arial" panose="020B0604020202020204" pitchFamily="34" charset="0"/>
                <a:cs typeface="Arial" panose="020B0604020202020204" pitchFamily="34" charset="0"/>
              </a:rPr>
              <a:t>Hai số gọi là đối nhau nếu tổng của chúng bằng 0.</a:t>
            </a:r>
            <a:endParaRPr lang="en-US" sz="2400" i="1" dirty="0">
              <a:solidFill>
                <a:schemeClr val="bg1"/>
              </a:solidFill>
              <a:latin typeface="Arial" panose="020B0604020202020204" pitchFamily="34" charset="0"/>
              <a:cs typeface="Arial" panose="020B0604020202020204" pitchFamily="34" charset="0"/>
            </a:endParaRPr>
          </a:p>
        </p:txBody>
      </p:sp>
      <p:sp>
        <p:nvSpPr>
          <p:cNvPr id="28" name="Rectangle 27"/>
          <p:cNvSpPr/>
          <p:nvPr/>
        </p:nvSpPr>
        <p:spPr>
          <a:xfrm>
            <a:off x="824947" y="2608945"/>
            <a:ext cx="9971314" cy="978191"/>
          </a:xfrm>
          <a:prstGeom prst="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2942630" y="1316392"/>
                <a:ext cx="138901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942630" y="1316392"/>
                <a:ext cx="1389017" cy="78617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047119" y="1468235"/>
                <a:ext cx="88827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047119" y="1468235"/>
                <a:ext cx="888274" cy="461665"/>
              </a:xfrm>
              <a:prstGeom prst="rect">
                <a:avLst/>
              </a:prstGeom>
              <a:blipFill rotWithShape="0">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737313" y="1309462"/>
                <a:ext cx="138901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737313" y="1309462"/>
                <a:ext cx="1389017" cy="78617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833211" y="1464544"/>
                <a:ext cx="88827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833211" y="1464544"/>
                <a:ext cx="888274" cy="461665"/>
              </a:xfrm>
              <a:prstGeom prst="rect">
                <a:avLst/>
              </a:prstGeom>
              <a:blipFill rotWithShape="0">
                <a:blip r:embed="rId6"/>
                <a:stretch>
                  <a:fillRect/>
                </a:stretch>
              </a:blipFill>
            </p:spPr>
            <p:txBody>
              <a:bodyPr/>
              <a:lstStyle/>
              <a:p>
                <a:r>
                  <a:rPr lang="en-US">
                    <a:noFill/>
                  </a:rPr>
                  <a:t> </a:t>
                </a:r>
              </a:p>
            </p:txBody>
          </p:sp>
        </mc:Fallback>
      </mc:AlternateContent>
      <p:sp>
        <p:nvSpPr>
          <p:cNvPr id="43" name="TextBox 42"/>
          <p:cNvSpPr txBox="1"/>
          <p:nvPr/>
        </p:nvSpPr>
        <p:spPr>
          <a:xfrm>
            <a:off x="2414698" y="3872593"/>
            <a:ext cx="1463223"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Kí hiệu : </a:t>
            </a:r>
            <a:endParaRPr lang="en-US" sz="2400" dirty="0">
              <a:solidFill>
                <a:schemeClr val="bg1"/>
              </a:solidFill>
              <a:latin typeface="Arial" panose="020B0604020202020204" pitchFamily="34" charset="0"/>
              <a:cs typeface="Arial" panose="020B0604020202020204" pitchFamily="34" charset="0"/>
            </a:endParaRPr>
          </a:p>
        </p:txBody>
      </p:sp>
      <p:grpSp>
        <p:nvGrpSpPr>
          <p:cNvPr id="44" name="Group 43"/>
          <p:cNvGrpSpPr/>
          <p:nvPr/>
        </p:nvGrpSpPr>
        <p:grpSpPr>
          <a:xfrm>
            <a:off x="3721869" y="3762932"/>
            <a:ext cx="4216018" cy="733995"/>
            <a:chOff x="1567359" y="3991401"/>
            <a:chExt cx="4216018" cy="733995"/>
          </a:xfrm>
        </p:grpSpPr>
        <p:sp>
          <p:nvSpPr>
            <p:cNvPr id="45" name="TextBox 44"/>
            <p:cNvSpPr txBox="1"/>
            <p:nvPr/>
          </p:nvSpPr>
          <p:spPr>
            <a:xfrm>
              <a:off x="1567359" y="4097325"/>
              <a:ext cx="2908847"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Số đối của phân số </a:t>
              </a:r>
              <a:endParaRPr lang="en-US" sz="2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6" name="TextBox 45"/>
                <p:cNvSpPr txBox="1"/>
                <p:nvPr/>
              </p:nvSpPr>
              <p:spPr>
                <a:xfrm>
                  <a:off x="4245215" y="3991401"/>
                  <a:ext cx="634830" cy="724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245215" y="3991401"/>
                  <a:ext cx="634830" cy="72481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148547" y="4000582"/>
                  <a:ext cx="634830" cy="724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oMath>
                    </m:oMathPara>
                  </a14:m>
                  <a:endParaRPr lang="en-US" sz="2400" b="0" dirty="0" smtClean="0">
                    <a:solidFill>
                      <a:schemeClr val="bg1"/>
                    </a:solidFill>
                    <a:latin typeface="Arial" panose="020B0604020202020204" pitchFamily="34" charset="0"/>
                    <a:cs typeface="Arial" panose="020B0604020202020204"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148547" y="4000582"/>
                  <a:ext cx="634830" cy="724814"/>
                </a:xfrm>
                <a:prstGeom prst="rect">
                  <a:avLst/>
                </a:prstGeom>
                <a:blipFill rotWithShape="0">
                  <a:blip r:embed="rId12"/>
                  <a:stretch>
                    <a:fillRect/>
                  </a:stretch>
                </a:blipFill>
              </p:spPr>
              <p:txBody>
                <a:bodyPr/>
                <a:lstStyle/>
                <a:p>
                  <a:r>
                    <a:rPr lang="en-US">
                      <a:noFill/>
                    </a:rPr>
                    <a:t> </a:t>
                  </a:r>
                </a:p>
              </p:txBody>
            </p:sp>
          </mc:Fallback>
        </mc:AlternateContent>
        <p:sp>
          <p:nvSpPr>
            <p:cNvPr id="48" name="TextBox 47"/>
            <p:cNvSpPr txBox="1"/>
            <p:nvPr/>
          </p:nvSpPr>
          <p:spPr>
            <a:xfrm>
              <a:off x="4772765" y="4097325"/>
              <a:ext cx="487864"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là</a:t>
              </a:r>
              <a:endParaRPr lang="en-US" sz="2400"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1" name="TextBox 50"/>
              <p:cNvSpPr txBox="1"/>
              <p:nvPr/>
            </p:nvSpPr>
            <p:spPr>
              <a:xfrm>
                <a:off x="1791218" y="5003643"/>
                <a:ext cx="2908847" cy="724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e>
                      </m:d>
                      <m:r>
                        <a:rPr lang="en-US" sz="2400" b="0" i="1" smtClean="0">
                          <a:solidFill>
                            <a:schemeClr val="bg1"/>
                          </a:solidFill>
                          <a:latin typeface="Cambria Math" panose="02040503050406030204" pitchFamily="18" charset="0"/>
                          <a:cs typeface="Arial" panose="020B0604020202020204" pitchFamily="34" charset="0"/>
                        </a:rPr>
                        <m:t>=0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1791218" y="5003643"/>
                <a:ext cx="2908847" cy="724814"/>
              </a:xfrm>
              <a:prstGeom prst="rect">
                <a:avLst/>
              </a:prstGeom>
              <a:blipFill rotWithShape="0">
                <a:blip r:embed="rId13"/>
                <a:stretch>
                  <a:fillRect/>
                </a:stretch>
              </a:blipFill>
            </p:spPr>
            <p:txBody>
              <a:bodyPr/>
              <a:lstStyle/>
              <a:p>
                <a:r>
                  <a:rPr lang="en-US">
                    <a:noFill/>
                  </a:rPr>
                  <a:t> </a:t>
                </a:r>
              </a:p>
            </p:txBody>
          </p:sp>
        </mc:Fallback>
      </mc:AlternateContent>
      <p:sp>
        <p:nvSpPr>
          <p:cNvPr id="52" name="Rectangle 51"/>
          <p:cNvSpPr/>
          <p:nvPr/>
        </p:nvSpPr>
        <p:spPr>
          <a:xfrm>
            <a:off x="1885842" y="4877951"/>
            <a:ext cx="2638697" cy="978191"/>
          </a:xfrm>
          <a:prstGeom prst="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7034555" y="5004639"/>
                <a:ext cx="2908847" cy="724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034555" y="5004639"/>
                <a:ext cx="2908847" cy="724814"/>
              </a:xfrm>
              <a:prstGeom prst="rect">
                <a:avLst/>
              </a:prstGeom>
              <a:blipFill rotWithShape="0">
                <a:blip r:embed="rId14"/>
                <a:stretch>
                  <a:fillRect/>
                </a:stretch>
              </a:blipFill>
            </p:spPr>
            <p:txBody>
              <a:bodyPr/>
              <a:lstStyle/>
              <a:p>
                <a:r>
                  <a:rPr lang="en-US">
                    <a:noFill/>
                  </a:rPr>
                  <a:t> </a:t>
                </a:r>
              </a:p>
            </p:txBody>
          </p:sp>
        </mc:Fallback>
      </mc:AlternateContent>
      <p:sp>
        <p:nvSpPr>
          <p:cNvPr id="26" name="Rectangle 25"/>
          <p:cNvSpPr/>
          <p:nvPr/>
        </p:nvSpPr>
        <p:spPr>
          <a:xfrm>
            <a:off x="7227195" y="4882013"/>
            <a:ext cx="2638697" cy="978191"/>
          </a:xfrm>
          <a:prstGeom prst="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7769925" y="3846748"/>
                <a:ext cx="265052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solidFill>
                                <a:schemeClr val="bg1"/>
                              </a:solidFill>
                              <a:latin typeface="Cambria Math" panose="02040503050406030204" pitchFamily="18" charset="0"/>
                              <a:cs typeface="Arial" panose="020B0604020202020204" pitchFamily="34" charset="0"/>
                            </a:rPr>
                          </m:ctrlPr>
                        </m:dPr>
                        <m:e>
                          <m:r>
                            <a:rPr lang="en-US" sz="2400" b="0" i="1" smtClean="0">
                              <a:solidFill>
                                <a:schemeClr val="bg1"/>
                              </a:solidFill>
                              <a:latin typeface="Cambria Math" panose="02040503050406030204" pitchFamily="18" charset="0"/>
                              <a:cs typeface="Arial" panose="020B0604020202020204" pitchFamily="34" charset="0"/>
                            </a:rPr>
                            <m:t>𝑎</m:t>
                          </m:r>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𝑏</m:t>
                          </m:r>
                          <m:r>
                            <a:rPr lang="en-US" sz="2400" b="0" i="1" smtClean="0">
                              <a:solidFill>
                                <a:schemeClr val="bg1"/>
                              </a:solidFill>
                              <a:latin typeface="Cambria Math" panose="02040503050406030204" pitchFamily="18" charset="0"/>
                              <a:cs typeface="Arial" panose="020B0604020202020204" pitchFamily="34" charset="0"/>
                            </a:rPr>
                            <m:t>∈</m:t>
                          </m:r>
                          <m:r>
                            <m:rPr>
                              <m:lit/>
                            </m:rPr>
                            <a:rPr lang="en-US" sz="2400" b="0" i="1" smtClean="0">
                              <a:solidFill>
                                <a:schemeClr val="bg1"/>
                              </a:solidFill>
                              <a:latin typeface="Cambria Math" panose="02040503050406030204" pitchFamily="18" charset="0"/>
                              <a:cs typeface="Arial" panose="020B0604020202020204" pitchFamily="34" charset="0"/>
                            </a:rPr>
                            <m:t> </m:t>
                          </m:r>
                          <m:r>
                            <a:rPr lang="en-US" sz="2400" b="0" i="1" smtClean="0">
                              <a:solidFill>
                                <a:schemeClr val="bg1"/>
                              </a:solidFill>
                              <a:latin typeface="Cambria Math" panose="02040503050406030204" pitchFamily="18" charset="0"/>
                              <a:cs typeface="Arial" panose="020B0604020202020204" pitchFamily="34" charset="0"/>
                            </a:rPr>
                            <m:t>ℤ</m:t>
                          </m:r>
                          <m:r>
                            <a:rPr lang="en-US" sz="2400" b="0" i="1" smtClean="0">
                              <a:solidFill>
                                <a:schemeClr val="bg1"/>
                              </a:solidFill>
                              <a:latin typeface="Cambria Math" panose="02040503050406030204" pitchFamily="18" charset="0"/>
                              <a:cs typeface="Arial" panose="020B0604020202020204" pitchFamily="34" charset="0"/>
                            </a:rPr>
                            <m:t>, </m:t>
                          </m:r>
                          <m:r>
                            <a:rPr lang="en-US" sz="2400" b="0" i="1" smtClean="0">
                              <a:solidFill>
                                <a:schemeClr val="bg1"/>
                              </a:solidFill>
                              <a:latin typeface="Cambria Math" panose="02040503050406030204" pitchFamily="18" charset="0"/>
                              <a:cs typeface="Arial" panose="020B0604020202020204" pitchFamily="34" charset="0"/>
                            </a:rPr>
                            <m:t>𝑏</m:t>
                          </m:r>
                          <m:r>
                            <a:rPr lang="en-US" sz="2400" b="0" i="1" smtClean="0">
                              <a:solidFill>
                                <a:schemeClr val="bg1"/>
                              </a:solidFill>
                              <a:latin typeface="Cambria Math" panose="02040503050406030204" pitchFamily="18" charset="0"/>
                              <a:cs typeface="Arial" panose="020B0604020202020204" pitchFamily="34" charset="0"/>
                            </a:rPr>
                            <m:t>≠0</m:t>
                          </m:r>
                        </m:e>
                      </m:d>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769925" y="3846748"/>
                <a:ext cx="2650520" cy="461665"/>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0869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P spid="28" grpId="0" animBg="1"/>
      <p:bldP spid="43" grpId="0"/>
      <p:bldP spid="51" grpId="0"/>
      <p:bldP spid="52" grpId="0" animBg="1"/>
      <p:bldP spid="23" grpId="0"/>
      <p:bldP spid="26"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472553" y="719724"/>
            <a:ext cx="6496056"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Bài 58 (SGK – tr 33). Tìm </a:t>
            </a:r>
            <a:r>
              <a:rPr lang="en-US" sz="2400" dirty="0" smtClean="0">
                <a:solidFill>
                  <a:schemeClr val="bg1"/>
                </a:solidFill>
                <a:latin typeface="Arial" panose="020B0604020202020204" pitchFamily="34" charset="0"/>
                <a:cs typeface="Arial" panose="020B0604020202020204" pitchFamily="34" charset="0"/>
              </a:rPr>
              <a:t>số đối của các </a:t>
            </a:r>
            <a:r>
              <a:rPr lang="en-US" sz="2400" dirty="0" smtClean="0">
                <a:solidFill>
                  <a:schemeClr val="bg1"/>
                </a:solidFill>
                <a:latin typeface="Arial" panose="020B0604020202020204" pitchFamily="34" charset="0"/>
                <a:cs typeface="Arial" panose="020B0604020202020204" pitchFamily="34" charset="0"/>
              </a:rPr>
              <a:t>số </a:t>
            </a:r>
            <a:r>
              <a:rPr lang="en-US" sz="2400" dirty="0">
                <a:solidFill>
                  <a:schemeClr val="bg1"/>
                </a:solidFill>
                <a:latin typeface="Arial" panose="020B0604020202020204" pitchFamily="34" charset="0"/>
                <a:cs typeface="Arial" panose="020B0604020202020204" pitchFamily="34" charset="0"/>
              </a:rPr>
              <a:t>:</a:t>
            </a:r>
            <a:endParaRPr lang="en-US" sz="2400" dirty="0" smtClean="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42240" y="563015"/>
            <a:ext cx="1979815" cy="618374"/>
          </a:xfrm>
          <a:prstGeom prst="rect">
            <a:avLst/>
          </a:prstGeom>
          <a:noFill/>
        </p:spPr>
        <p:txBody>
          <a:bodyPr wrap="square" rtlCol="0">
            <a:spAutoFit/>
          </a:bodyPr>
          <a:lstStyle/>
          <a:p>
            <a:pPr algn="just">
              <a:lnSpc>
                <a:spcPct val="150000"/>
              </a:lnSpc>
            </a:pPr>
            <a:r>
              <a:rPr lang="en-US" sz="2600" b="1" dirty="0" err="1" smtClean="0">
                <a:solidFill>
                  <a:schemeClr val="bg1"/>
                </a:solidFill>
                <a:latin typeface="Arial (Body)"/>
                <a:cs typeface="Arial" panose="020B0604020202020204" pitchFamily="34" charset="0"/>
              </a:rPr>
              <a:t>Áp</a:t>
            </a:r>
            <a:r>
              <a:rPr lang="en-US" sz="2600" b="1" dirty="0" smtClean="0">
                <a:solidFill>
                  <a:schemeClr val="bg1"/>
                </a:solidFill>
                <a:latin typeface="Arial (Body)"/>
                <a:cs typeface="Arial" panose="020B0604020202020204" pitchFamily="34" charset="0"/>
              </a:rPr>
              <a:t> </a:t>
            </a:r>
            <a:r>
              <a:rPr lang="en-US" sz="2600" b="1" dirty="0" err="1" smtClean="0">
                <a:solidFill>
                  <a:schemeClr val="bg1"/>
                </a:solidFill>
                <a:latin typeface="Arial (Body)"/>
                <a:cs typeface="Arial" panose="020B0604020202020204" pitchFamily="34" charset="0"/>
              </a:rPr>
              <a:t>dụng</a:t>
            </a:r>
            <a:r>
              <a:rPr lang="en-US" sz="2600" b="1" dirty="0" smtClean="0">
                <a:solidFill>
                  <a:schemeClr val="bg1"/>
                </a:solidFill>
                <a:latin typeface="Arial (Body)"/>
                <a:cs typeface="Arial" panose="020B0604020202020204" pitchFamily="34" charset="0"/>
              </a:rPr>
              <a:t>.</a:t>
            </a:r>
            <a:endParaRPr lang="vi-VN" sz="2600" b="1" dirty="0">
              <a:solidFill>
                <a:schemeClr val="bg1"/>
              </a:solidFill>
              <a:latin typeface="Arial (Body)"/>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2041024085"/>
                  </p:ext>
                </p:extLst>
              </p:nvPr>
            </p:nvGraphicFramePr>
            <p:xfrm>
              <a:off x="1946827" y="2648674"/>
              <a:ext cx="9187896" cy="2724992"/>
            </p:xfrm>
            <a:graphic>
              <a:graphicData uri="http://schemas.openxmlformats.org/drawingml/2006/table">
                <a:tbl>
                  <a:tblPr firstRow="1" bandRow="1">
                    <a:tableStyleId>{5940675A-B579-460E-94D1-54222C63F5DA}</a:tableStyleId>
                  </a:tblPr>
                  <a:tblGrid>
                    <a:gridCol w="1148487"/>
                    <a:gridCol w="1148487"/>
                    <a:gridCol w="1148487"/>
                    <a:gridCol w="1148487"/>
                    <a:gridCol w="1148487"/>
                    <a:gridCol w="1148487"/>
                    <a:gridCol w="1148487"/>
                    <a:gridCol w="1148487"/>
                  </a:tblGrid>
                  <a:tr h="1571268">
                    <a:tc>
                      <a:txBody>
                        <a:bodyPr/>
                        <a:lstStyle/>
                        <a:p>
                          <a:pPr algn="ctr"/>
                          <a:r>
                            <a:rPr lang="en-US" sz="2200" dirty="0" smtClean="0">
                              <a:solidFill>
                                <a:schemeClr val="bg1"/>
                              </a:solidFill>
                              <a:latin typeface="Arial" panose="020B0604020202020204" pitchFamily="34" charset="0"/>
                              <a:cs typeface="Arial" panose="020B0604020202020204" pitchFamily="34" charset="0"/>
                            </a:rPr>
                            <a:t>Số</a:t>
                          </a:r>
                          <a:endParaRPr lang="en-US" sz="22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rPr>
                                    </m:ctrlPr>
                                  </m:fPr>
                                  <m:num>
                                    <m:r>
                                      <a:rPr lang="en-US" sz="2200" b="0" i="1" smtClean="0">
                                        <a:solidFill>
                                          <a:schemeClr val="bg1"/>
                                        </a:solidFill>
                                        <a:latin typeface="Cambria Math" panose="02040503050406030204" pitchFamily="18" charset="0"/>
                                      </a:rPr>
                                      <m:t>2</m:t>
                                    </m:r>
                                  </m:num>
                                  <m:den>
                                    <m:r>
                                      <a:rPr lang="en-US" sz="2200" b="0" i="1" smtClean="0">
                                        <a:solidFill>
                                          <a:schemeClr val="bg1"/>
                                        </a:solidFill>
                                        <a:latin typeface="Cambria Math" panose="02040503050406030204" pitchFamily="18" charset="0"/>
                                      </a:rPr>
                                      <m:t>3</m:t>
                                    </m:r>
                                  </m:den>
                                </m:f>
                              </m:oMath>
                            </m:oMathPara>
                          </a14:m>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rPr>
                                  <m:t>−7</m:t>
                                </m:r>
                              </m:oMath>
                            </m:oMathPara>
                          </a14:m>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rPr>
                                    </m:ctrlPr>
                                  </m:fPr>
                                  <m:num>
                                    <m:r>
                                      <a:rPr lang="en-US" sz="2200" b="0" i="1" smtClean="0">
                                        <a:solidFill>
                                          <a:schemeClr val="bg1"/>
                                        </a:solidFill>
                                        <a:latin typeface="Cambria Math" panose="02040503050406030204" pitchFamily="18" charset="0"/>
                                      </a:rPr>
                                      <m:t>−3</m:t>
                                    </m:r>
                                  </m:num>
                                  <m:den>
                                    <m:r>
                                      <a:rPr lang="en-US" sz="2200" b="0" i="1" smtClean="0">
                                        <a:solidFill>
                                          <a:schemeClr val="bg1"/>
                                        </a:solidFill>
                                        <a:latin typeface="Cambria Math" panose="02040503050406030204" pitchFamily="18" charset="0"/>
                                      </a:rPr>
                                      <m:t>5</m:t>
                                    </m:r>
                                  </m:den>
                                </m:f>
                              </m:oMath>
                            </m:oMathPara>
                          </a14:m>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rPr>
                                    </m:ctrlPr>
                                  </m:fPr>
                                  <m:num>
                                    <m:r>
                                      <a:rPr lang="en-US" sz="2200" b="0" i="1" smtClean="0">
                                        <a:solidFill>
                                          <a:schemeClr val="bg1"/>
                                        </a:solidFill>
                                        <a:latin typeface="Cambria Math" panose="02040503050406030204" pitchFamily="18" charset="0"/>
                                      </a:rPr>
                                      <m:t>4</m:t>
                                    </m:r>
                                  </m:num>
                                  <m:den>
                                    <m:r>
                                      <a:rPr lang="en-US" sz="2200" b="0" i="1" smtClean="0">
                                        <a:solidFill>
                                          <a:schemeClr val="bg1"/>
                                        </a:solidFill>
                                        <a:latin typeface="Cambria Math" panose="02040503050406030204" pitchFamily="18" charset="0"/>
                                      </a:rPr>
                                      <m:t>−7</m:t>
                                    </m:r>
                                  </m:den>
                                </m:f>
                              </m:oMath>
                            </m:oMathPara>
                          </a14:m>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rPr>
                                    </m:ctrlPr>
                                  </m:fPr>
                                  <m:num>
                                    <m:r>
                                      <a:rPr lang="en-US" sz="2200" b="0" i="1" smtClean="0">
                                        <a:solidFill>
                                          <a:schemeClr val="bg1"/>
                                        </a:solidFill>
                                        <a:latin typeface="Cambria Math" panose="02040503050406030204" pitchFamily="18" charset="0"/>
                                      </a:rPr>
                                      <m:t>6</m:t>
                                    </m:r>
                                  </m:num>
                                  <m:den>
                                    <m:r>
                                      <a:rPr lang="en-US" sz="2200" b="0" i="1" smtClean="0">
                                        <a:solidFill>
                                          <a:schemeClr val="bg1"/>
                                        </a:solidFill>
                                        <a:latin typeface="Cambria Math" panose="02040503050406030204" pitchFamily="18" charset="0"/>
                                      </a:rPr>
                                      <m:t>11</m:t>
                                    </m:r>
                                  </m:den>
                                </m:f>
                              </m:oMath>
                            </m:oMathPara>
                          </a14:m>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rPr>
                                  <m:t>0</m:t>
                                </m:r>
                              </m:oMath>
                            </m:oMathPara>
                          </a14:m>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rPr>
                                  <m:t>112</m:t>
                                </m:r>
                              </m:oMath>
                            </m:oMathPara>
                          </a14:m>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153724">
                    <a:tc>
                      <a:txBody>
                        <a:bodyPr/>
                        <a:lstStyle/>
                        <a:p>
                          <a:pPr algn="ctr"/>
                          <a:r>
                            <a:rPr lang="en-US" sz="2200" dirty="0" smtClean="0">
                              <a:solidFill>
                                <a:schemeClr val="bg1"/>
                              </a:solidFill>
                              <a:latin typeface="Arial" panose="020B0604020202020204" pitchFamily="34" charset="0"/>
                              <a:cs typeface="Arial" panose="020B0604020202020204" pitchFamily="34" charset="0"/>
                            </a:rPr>
                            <a:t>Số</a:t>
                          </a:r>
                          <a:r>
                            <a:rPr lang="en-US" sz="2200" baseline="0" dirty="0" smtClean="0">
                              <a:solidFill>
                                <a:schemeClr val="bg1"/>
                              </a:solidFill>
                              <a:latin typeface="Arial" panose="020B0604020202020204" pitchFamily="34" charset="0"/>
                              <a:cs typeface="Arial" panose="020B0604020202020204" pitchFamily="34" charset="0"/>
                            </a:rPr>
                            <a:t> đối</a:t>
                          </a:r>
                          <a:endParaRPr lang="en-US" sz="22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2041024085"/>
                  </p:ext>
                </p:extLst>
              </p:nvPr>
            </p:nvGraphicFramePr>
            <p:xfrm>
              <a:off x="1946827" y="2648674"/>
              <a:ext cx="9187896" cy="2724992"/>
            </p:xfrm>
            <a:graphic>
              <a:graphicData uri="http://schemas.openxmlformats.org/drawingml/2006/table">
                <a:tbl>
                  <a:tblPr firstRow="1" bandRow="1">
                    <a:tableStyleId>{5940675A-B579-460E-94D1-54222C63F5DA}</a:tableStyleId>
                  </a:tblPr>
                  <a:tblGrid>
                    <a:gridCol w="1148487"/>
                    <a:gridCol w="1148487"/>
                    <a:gridCol w="1148487"/>
                    <a:gridCol w="1148487"/>
                    <a:gridCol w="1148487"/>
                    <a:gridCol w="1148487"/>
                    <a:gridCol w="1148487"/>
                    <a:gridCol w="1148487"/>
                  </a:tblGrid>
                  <a:tr h="1571268">
                    <a:tc>
                      <a:txBody>
                        <a:bodyPr/>
                        <a:lstStyle/>
                        <a:p>
                          <a:pPr algn="ctr"/>
                          <a:r>
                            <a:rPr lang="en-US" sz="2200" dirty="0" smtClean="0">
                              <a:solidFill>
                                <a:schemeClr val="bg1"/>
                              </a:solidFill>
                              <a:latin typeface="Arial" panose="020B0604020202020204" pitchFamily="34" charset="0"/>
                              <a:cs typeface="Arial" panose="020B0604020202020204" pitchFamily="34" charset="0"/>
                            </a:rPr>
                            <a:t>Số</a:t>
                          </a:r>
                          <a:endParaRPr lang="en-US" sz="22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102128" t="-1163" r="-604787" b="-75969"/>
                          </a:stretch>
                        </a:blipFill>
                      </a:tcPr>
                    </a:tc>
                    <a:tc>
                      <a:txBody>
                        <a:bodyPr/>
                        <a:lstStyle/>
                        <a:p>
                          <a:endParaRPr lang="en-US"/>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201058" t="-1163" r="-501587" b="-75969"/>
                          </a:stretch>
                        </a:blipFill>
                      </a:tcPr>
                    </a:tc>
                    <a:tc>
                      <a:txBody>
                        <a:bodyPr/>
                        <a:lstStyle/>
                        <a:p>
                          <a:endParaRPr lang="en-US"/>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302660" t="-1163" r="-404255" b="-75969"/>
                          </a:stretch>
                        </a:blipFill>
                      </a:tcPr>
                    </a:tc>
                    <a:tc>
                      <a:txBody>
                        <a:bodyPr/>
                        <a:lstStyle/>
                        <a:p>
                          <a:endParaRPr lang="en-US"/>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400529" t="-1163" r="-302116" b="-75969"/>
                          </a:stretch>
                        </a:blipFill>
                      </a:tcPr>
                    </a:tc>
                    <a:tc>
                      <a:txBody>
                        <a:bodyPr/>
                        <a:lstStyle/>
                        <a:p>
                          <a:endParaRPr lang="en-US"/>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503191" t="-1163" r="-203723" b="-75969"/>
                          </a:stretch>
                        </a:blipFill>
                      </a:tcPr>
                    </a:tc>
                    <a:tc>
                      <a:txBody>
                        <a:bodyPr/>
                        <a:lstStyle/>
                        <a:p>
                          <a:endParaRPr lang="en-US"/>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600000" t="-1163" r="-102646" b="-75969"/>
                          </a:stretch>
                        </a:blipFill>
                      </a:tcPr>
                    </a:tc>
                    <a:tc>
                      <a:txBody>
                        <a:bodyPr/>
                        <a:lstStyle/>
                        <a:p>
                          <a:endParaRPr lang="en-US"/>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703723" t="-1163" r="-3191" b="-75969"/>
                          </a:stretch>
                        </a:blipFill>
                      </a:tcPr>
                    </a:tc>
                  </a:tr>
                  <a:tr h="1153724">
                    <a:tc>
                      <a:txBody>
                        <a:bodyPr/>
                        <a:lstStyle/>
                        <a:p>
                          <a:pPr algn="ctr"/>
                          <a:r>
                            <a:rPr lang="en-US" sz="2200" dirty="0" smtClean="0">
                              <a:solidFill>
                                <a:schemeClr val="bg1"/>
                              </a:solidFill>
                              <a:latin typeface="Arial" panose="020B0604020202020204" pitchFamily="34" charset="0"/>
                              <a:cs typeface="Arial" panose="020B0604020202020204" pitchFamily="34" charset="0"/>
                            </a:rPr>
                            <a:t>Số</a:t>
                          </a:r>
                          <a:r>
                            <a:rPr lang="en-US" sz="2200" baseline="0" dirty="0" smtClean="0">
                              <a:solidFill>
                                <a:schemeClr val="bg1"/>
                              </a:solidFill>
                              <a:latin typeface="Arial" panose="020B0604020202020204" pitchFamily="34" charset="0"/>
                              <a:cs typeface="Arial" panose="020B0604020202020204" pitchFamily="34" charset="0"/>
                            </a:rPr>
                            <a:t> đối</a:t>
                          </a:r>
                          <a:endParaRPr lang="en-US" sz="22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mc:AlternateContent xmlns:mc="http://schemas.openxmlformats.org/markup-compatibility/2006">
        <mc:Choice xmlns:a14="http://schemas.microsoft.com/office/drawing/2010/main" Requires="a14">
          <p:sp>
            <p:nvSpPr>
              <p:cNvPr id="29" name="TextBox 28"/>
              <p:cNvSpPr txBox="1"/>
              <p:nvPr/>
            </p:nvSpPr>
            <p:spPr>
              <a:xfrm>
                <a:off x="2403325" y="1694305"/>
                <a:ext cx="864969"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3</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2403325" y="1694305"/>
                <a:ext cx="864969" cy="7861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3576443" y="1845161"/>
                <a:ext cx="8649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−7;</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3576443" y="1845161"/>
                <a:ext cx="864969" cy="461665"/>
              </a:xfrm>
              <a:prstGeom prst="rect">
                <a:avLst/>
              </a:prstGeom>
              <a:blipFill rotWithShape="0">
                <a:blip r:embed="rId5"/>
                <a:stretch>
                  <a:fillRect b="-2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4749562" y="1694304"/>
                <a:ext cx="864969"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−3</m:t>
                          </m:r>
                        </m:num>
                        <m:den>
                          <m:r>
                            <a:rPr lang="en-US" sz="2400" b="0" i="1" smtClean="0">
                              <a:solidFill>
                                <a:schemeClr val="bg1"/>
                              </a:solidFill>
                              <a:latin typeface="Cambria Math" panose="02040503050406030204" pitchFamily="18" charset="0"/>
                              <a:cs typeface="Arial" panose="020B0604020202020204" pitchFamily="34" charset="0"/>
                            </a:rPr>
                            <m:t>5</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4749562" y="1694304"/>
                <a:ext cx="864969" cy="78380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5843891" y="1713636"/>
                <a:ext cx="864969" cy="7835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4</m:t>
                          </m:r>
                        </m:num>
                        <m:den>
                          <m:r>
                            <a:rPr lang="en-US" sz="2400" b="0" i="1" smtClean="0">
                              <a:solidFill>
                                <a:schemeClr val="bg1"/>
                              </a:solidFill>
                              <a:latin typeface="Cambria Math" panose="02040503050406030204" pitchFamily="18" charset="0"/>
                              <a:cs typeface="Arial" panose="020B0604020202020204" pitchFamily="34" charset="0"/>
                            </a:rPr>
                            <m:t>−7</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5843891" y="1713636"/>
                <a:ext cx="864969" cy="78354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6931485" y="1686700"/>
                <a:ext cx="864969"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6</m:t>
                          </m:r>
                        </m:num>
                        <m:den>
                          <m:r>
                            <a:rPr lang="en-US" sz="2400" b="0" i="1" smtClean="0">
                              <a:solidFill>
                                <a:schemeClr val="bg1"/>
                              </a:solidFill>
                              <a:latin typeface="Cambria Math" panose="02040503050406030204" pitchFamily="18" charset="0"/>
                              <a:cs typeface="Arial" panose="020B0604020202020204" pitchFamily="34" charset="0"/>
                            </a:rPr>
                            <m:t>11</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6931485" y="1686700"/>
                <a:ext cx="864969" cy="78380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8851972" y="1887178"/>
                <a:ext cx="8649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112.</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8851972" y="1887178"/>
                <a:ext cx="864969"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7850782" y="1842352"/>
                <a:ext cx="8649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0;</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37" name="TextBox 36"/>
              <p:cNvSpPr txBox="1">
                <a:spLocks noRot="1" noChangeAspect="1" noMove="1" noResize="1" noEditPoints="1" noAdjustHandles="1" noChangeArrowheads="1" noChangeShapeType="1" noTextEdit="1"/>
              </p:cNvSpPr>
              <p:nvPr/>
            </p:nvSpPr>
            <p:spPr>
              <a:xfrm>
                <a:off x="7850782" y="1842352"/>
                <a:ext cx="864969" cy="461665"/>
              </a:xfrm>
              <a:prstGeom prst="rect">
                <a:avLst/>
              </a:prstGeom>
              <a:blipFill rotWithShape="0">
                <a:blip r:embed="rId10"/>
                <a:stretch>
                  <a:fillRect b="-13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3268294" y="4376116"/>
                <a:ext cx="864969"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−2</m:t>
                          </m:r>
                        </m:num>
                        <m:den>
                          <m:r>
                            <a:rPr lang="en-US" sz="2400" b="0" i="1" smtClean="0">
                              <a:solidFill>
                                <a:srgbClr val="FFFF00"/>
                              </a:solidFill>
                              <a:latin typeface="Cambria Math" panose="02040503050406030204" pitchFamily="18" charset="0"/>
                              <a:cs typeface="Arial" panose="020B0604020202020204" pitchFamily="34" charset="0"/>
                            </a:rPr>
                            <m:t>3</m:t>
                          </m:r>
                        </m:den>
                      </m:f>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38" name="TextBox 37"/>
              <p:cNvSpPr txBox="1">
                <a:spLocks noRot="1" noChangeAspect="1" noMove="1" noResize="1" noEditPoints="1" noAdjustHandles="1" noChangeArrowheads="1" noChangeShapeType="1" noTextEdit="1"/>
              </p:cNvSpPr>
              <p:nvPr/>
            </p:nvSpPr>
            <p:spPr>
              <a:xfrm>
                <a:off x="3268294" y="4376116"/>
                <a:ext cx="864969" cy="78617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4373704" y="4538371"/>
                <a:ext cx="8649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00"/>
                          </a:solidFill>
                          <a:latin typeface="Cambria Math" panose="02040503050406030204" pitchFamily="18" charset="0"/>
                          <a:cs typeface="Arial" panose="020B0604020202020204" pitchFamily="34" charset="0"/>
                        </a:rPr>
                        <m:t>7</m:t>
                      </m:r>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39" name="TextBox 38"/>
              <p:cNvSpPr txBox="1">
                <a:spLocks noRot="1" noChangeAspect="1" noMove="1" noResize="1" noEditPoints="1" noAdjustHandles="1" noChangeArrowheads="1" noChangeShapeType="1" noTextEdit="1"/>
              </p:cNvSpPr>
              <p:nvPr/>
            </p:nvSpPr>
            <p:spPr>
              <a:xfrm>
                <a:off x="4373704" y="4538371"/>
                <a:ext cx="864969" cy="461665"/>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5575831" y="4340166"/>
                <a:ext cx="864969"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3</m:t>
                          </m:r>
                        </m:num>
                        <m:den>
                          <m:r>
                            <a:rPr lang="en-US" sz="2400" b="0" i="1" smtClean="0">
                              <a:solidFill>
                                <a:srgbClr val="FFFF00"/>
                              </a:solidFill>
                              <a:latin typeface="Cambria Math" panose="02040503050406030204" pitchFamily="18" charset="0"/>
                              <a:cs typeface="Arial" panose="020B0604020202020204" pitchFamily="34" charset="0"/>
                            </a:rPr>
                            <m:t>5</m:t>
                          </m:r>
                        </m:den>
                      </m:f>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40" name="TextBox 39"/>
              <p:cNvSpPr txBox="1">
                <a:spLocks noRot="1" noChangeAspect="1" noMove="1" noResize="1" noEditPoints="1" noAdjustHandles="1" noChangeArrowheads="1" noChangeShapeType="1" noTextEdit="1"/>
              </p:cNvSpPr>
              <p:nvPr/>
            </p:nvSpPr>
            <p:spPr>
              <a:xfrm>
                <a:off x="5575831" y="4340166"/>
                <a:ext cx="864969" cy="78617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6687164" y="4342795"/>
                <a:ext cx="864969" cy="7835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4</m:t>
                          </m:r>
                        </m:num>
                        <m:den>
                          <m:r>
                            <a:rPr lang="en-US" sz="2400" b="0" i="1" smtClean="0">
                              <a:solidFill>
                                <a:srgbClr val="FFFF00"/>
                              </a:solidFill>
                              <a:latin typeface="Cambria Math" panose="02040503050406030204" pitchFamily="18" charset="0"/>
                              <a:cs typeface="Arial" panose="020B0604020202020204" pitchFamily="34" charset="0"/>
                            </a:rPr>
                            <m:t>7</m:t>
                          </m:r>
                        </m:den>
                      </m:f>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43" name="TextBox 42"/>
              <p:cNvSpPr txBox="1">
                <a:spLocks noRot="1" noChangeAspect="1" noMove="1" noResize="1" noEditPoints="1" noAdjustHandles="1" noChangeArrowheads="1" noChangeShapeType="1" noTextEdit="1"/>
              </p:cNvSpPr>
              <p:nvPr/>
            </p:nvSpPr>
            <p:spPr>
              <a:xfrm>
                <a:off x="6687164" y="4342795"/>
                <a:ext cx="864969" cy="783548"/>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7872409" y="4383554"/>
                <a:ext cx="864969"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FFFF00"/>
                              </a:solidFill>
                              <a:latin typeface="Cambria Math" panose="02040503050406030204" pitchFamily="18" charset="0"/>
                              <a:cs typeface="Arial" panose="020B0604020202020204" pitchFamily="34" charset="0"/>
                            </a:rPr>
                          </m:ctrlPr>
                        </m:fPr>
                        <m:num>
                          <m:r>
                            <a:rPr lang="en-US" sz="2400" b="0" i="1" smtClean="0">
                              <a:solidFill>
                                <a:srgbClr val="FFFF00"/>
                              </a:solidFill>
                              <a:latin typeface="Cambria Math" panose="02040503050406030204" pitchFamily="18" charset="0"/>
                              <a:cs typeface="Arial" panose="020B0604020202020204" pitchFamily="34" charset="0"/>
                            </a:rPr>
                            <m:t>−6</m:t>
                          </m:r>
                        </m:num>
                        <m:den>
                          <m:r>
                            <a:rPr lang="en-US" sz="2400" b="0" i="1" smtClean="0">
                              <a:solidFill>
                                <a:srgbClr val="FFFF00"/>
                              </a:solidFill>
                              <a:latin typeface="Cambria Math" panose="02040503050406030204" pitchFamily="18" charset="0"/>
                              <a:cs typeface="Arial" panose="020B0604020202020204" pitchFamily="34" charset="0"/>
                            </a:rPr>
                            <m:t>11</m:t>
                          </m:r>
                        </m:den>
                      </m:f>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44" name="TextBox 43"/>
              <p:cNvSpPr txBox="1">
                <a:spLocks noRot="1" noChangeAspect="1" noMove="1" noResize="1" noEditPoints="1" noAdjustHandles="1" noChangeArrowheads="1" noChangeShapeType="1" noTextEdit="1"/>
              </p:cNvSpPr>
              <p:nvPr/>
            </p:nvSpPr>
            <p:spPr>
              <a:xfrm>
                <a:off x="7872409" y="4383554"/>
                <a:ext cx="864969" cy="783804"/>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10054160" y="4544623"/>
                <a:ext cx="8649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00"/>
                          </a:solidFill>
                          <a:latin typeface="Cambria Math" panose="02040503050406030204" pitchFamily="18" charset="0"/>
                          <a:cs typeface="Arial" panose="020B0604020202020204" pitchFamily="34" charset="0"/>
                        </a:rPr>
                        <m:t>−112</m:t>
                      </m:r>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10054160" y="4544623"/>
                <a:ext cx="864969" cy="461665"/>
              </a:xfrm>
              <a:prstGeom prst="rect">
                <a:avLst/>
              </a:prstGeom>
              <a:blipFill rotWithShape="0">
                <a:blip r:embed="rId16"/>
                <a:stretch>
                  <a:fillRect r="-84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p:cNvSpPr txBox="1"/>
              <p:nvPr/>
            </p:nvSpPr>
            <p:spPr>
              <a:xfrm>
                <a:off x="8966566" y="4544623"/>
                <a:ext cx="86496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FF00"/>
                          </a:solidFill>
                          <a:latin typeface="Cambria Math" panose="02040503050406030204" pitchFamily="18" charset="0"/>
                          <a:cs typeface="Arial" panose="020B0604020202020204" pitchFamily="34" charset="0"/>
                        </a:rPr>
                        <m:t>0</m:t>
                      </m:r>
                    </m:oMath>
                  </m:oMathPara>
                </a14:m>
                <a:endParaRPr lang="en-US" sz="2400" dirty="0">
                  <a:solidFill>
                    <a:srgbClr val="FFFF00"/>
                  </a:solidFill>
                  <a:latin typeface="Arial" panose="020B0604020202020204" pitchFamily="34" charset="0"/>
                  <a:cs typeface="Arial" panose="020B0604020202020204" pitchFamily="34" charset="0"/>
                </a:endParaRPr>
              </a:p>
            </p:txBody>
          </p:sp>
        </mc:Choice>
        <mc:Fallback>
          <p:sp>
            <p:nvSpPr>
              <p:cNvPr id="46" name="TextBox 45"/>
              <p:cNvSpPr txBox="1">
                <a:spLocks noRot="1" noChangeAspect="1" noMove="1" noResize="1" noEditPoints="1" noAdjustHandles="1" noChangeArrowheads="1" noChangeShapeType="1" noTextEdit="1"/>
              </p:cNvSpPr>
              <p:nvPr/>
            </p:nvSpPr>
            <p:spPr>
              <a:xfrm>
                <a:off x="8966566" y="4544623"/>
                <a:ext cx="864969" cy="461665"/>
              </a:xfrm>
              <a:prstGeom prst="rect">
                <a:avLst/>
              </a:prstGeom>
              <a:blipFill rotWithShape="0">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05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4" grpId="0"/>
      <p:bldP spid="35" grpId="0"/>
      <p:bldP spid="37" grpId="0"/>
      <p:bldP spid="38" grpId="0"/>
      <p:bldP spid="39" grpId="0"/>
      <p:bldP spid="40"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9389" y="152275"/>
            <a:ext cx="4487126" cy="738664"/>
          </a:xfrm>
          <a:prstGeom prst="rect">
            <a:avLst/>
          </a:prstGeom>
          <a:noFill/>
        </p:spPr>
        <p:txBody>
          <a:bodyPr wrap="none" rtlCol="0">
            <a:spAutoFit/>
          </a:bodyPr>
          <a:lstStyle/>
          <a:p>
            <a:pPr algn="ctr">
              <a:lnSpc>
                <a:spcPct val="150000"/>
              </a:lnSpc>
            </a:pPr>
            <a:r>
              <a:rPr lang="en-US" sz="2800" b="1" dirty="0" smtClean="0">
                <a:solidFill>
                  <a:srgbClr val="FFFF00"/>
                </a:solidFill>
                <a:cs typeface="Arial" panose="020B0604020202020204" pitchFamily="34" charset="0"/>
              </a:rPr>
              <a:t>TIẾT 76 : PHÉP TRỪ PHÂN SỐ</a:t>
            </a:r>
            <a:endParaRPr lang="en-US" sz="2800" b="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536964" y="621052"/>
            <a:ext cx="10771975"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2. Phép trừ phân số</a:t>
            </a:r>
            <a:endParaRPr lang="vi-VN" sz="2600" b="1" dirty="0">
              <a:solidFill>
                <a:srgbClr val="FFFF00"/>
              </a:solidFill>
              <a:latin typeface="Arial (Body)"/>
              <a:cs typeface="Arial" panose="020B0604020202020204" pitchFamily="34" charset="0"/>
            </a:endParaRPr>
          </a:p>
        </p:txBody>
      </p:sp>
      <p:sp>
        <p:nvSpPr>
          <p:cNvPr id="18" name="TextBox 17"/>
          <p:cNvSpPr txBox="1"/>
          <p:nvPr/>
        </p:nvSpPr>
        <p:spPr>
          <a:xfrm>
            <a:off x="1293776" y="1332443"/>
            <a:ext cx="3088145" cy="537391"/>
          </a:xfrm>
          <a:prstGeom prst="rect">
            <a:avLst/>
          </a:prstGeom>
          <a:noFill/>
        </p:spPr>
        <p:txBody>
          <a:bodyPr wrap="square" rtlCol="0">
            <a:spAutoFit/>
          </a:bodyPr>
          <a:lstStyle/>
          <a:p>
            <a:pPr>
              <a:lnSpc>
                <a:spcPct val="150000"/>
              </a:lnSpc>
            </a:pPr>
            <a:r>
              <a:rPr lang="en-US" sz="2200" dirty="0" smtClean="0">
                <a:solidFill>
                  <a:schemeClr val="bg1"/>
                </a:solidFill>
                <a:latin typeface="Arial" panose="020B0604020202020204" pitchFamily="34" charset="0"/>
                <a:cs typeface="Arial" panose="020B0604020202020204" pitchFamily="34" charset="0"/>
              </a:rPr>
              <a:t>Hãy tính và so sánh : </a:t>
            </a:r>
            <a:endParaRPr lang="en-US" sz="2200" dirty="0">
              <a:solidFill>
                <a:schemeClr val="bg1"/>
              </a:solidFill>
              <a:latin typeface="Arial" panose="020B0604020202020204" pitchFamily="34" charset="0"/>
              <a:cs typeface="Arial" panose="020B0604020202020204" pitchFamily="34" charset="0"/>
            </a:endParaRPr>
          </a:p>
        </p:txBody>
      </p:sp>
      <p:sp>
        <p:nvSpPr>
          <p:cNvPr id="36" name="Rectangle 35"/>
          <p:cNvSpPr/>
          <p:nvPr/>
        </p:nvSpPr>
        <p:spPr>
          <a:xfrm>
            <a:off x="474837" y="1396192"/>
            <a:ext cx="735842" cy="660903"/>
          </a:xfrm>
          <a:prstGeom prst="rect">
            <a:avLst/>
          </a:prstGeom>
          <a:solidFill>
            <a:srgbClr val="FFC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?3</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TextBox 36"/>
              <p:cNvSpPr txBox="1"/>
              <p:nvPr/>
            </p:nvSpPr>
            <p:spPr>
              <a:xfrm>
                <a:off x="7559988" y="2514195"/>
                <a:ext cx="3860706" cy="853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i="1">
                              <a:solidFill>
                                <a:schemeClr val="bg1"/>
                              </a:solidFill>
                              <a:latin typeface="Cambria Math" panose="02040503050406030204" pitchFamily="18" charset="0"/>
                              <a:cs typeface="Arial" panose="020B0604020202020204" pitchFamily="34" charset="0"/>
                            </a:rPr>
                          </m:ctrlPr>
                        </m:fPr>
                        <m:num>
                          <m:r>
                            <a:rPr lang="en-US" sz="2200" i="1">
                              <a:solidFill>
                                <a:schemeClr val="bg1"/>
                              </a:solidFill>
                              <a:latin typeface="Cambria Math" panose="02040503050406030204" pitchFamily="18" charset="0"/>
                              <a:cs typeface="Arial" panose="020B0604020202020204" pitchFamily="34" charset="0"/>
                            </a:rPr>
                            <m:t>1</m:t>
                          </m:r>
                        </m:num>
                        <m:den>
                          <m:r>
                            <a:rPr lang="en-US" sz="2200" i="1">
                              <a:solidFill>
                                <a:schemeClr val="bg1"/>
                              </a:solidFill>
                              <a:latin typeface="Cambria Math" panose="02040503050406030204" pitchFamily="18" charset="0"/>
                              <a:cs typeface="Arial" panose="020B0604020202020204" pitchFamily="34" charset="0"/>
                            </a:rPr>
                            <m:t>3</m:t>
                          </m:r>
                        </m:den>
                      </m:f>
                      <m:r>
                        <a:rPr lang="en-US" sz="2200" i="1">
                          <a:solidFill>
                            <a:schemeClr val="bg1"/>
                          </a:solidFill>
                          <a:latin typeface="Cambria Math" panose="02040503050406030204" pitchFamily="18" charset="0"/>
                          <a:cs typeface="Arial" panose="020B0604020202020204" pitchFamily="34" charset="0"/>
                        </a:rPr>
                        <m:t>+</m:t>
                      </m:r>
                      <m:f>
                        <m:fPr>
                          <m:ctrlPr>
                            <a:rPr lang="en-US" sz="2200" i="1">
                              <a:solidFill>
                                <a:schemeClr val="bg1"/>
                              </a:solidFill>
                              <a:latin typeface="Cambria Math" panose="02040503050406030204" pitchFamily="18" charset="0"/>
                              <a:cs typeface="Arial" panose="020B0604020202020204" pitchFamily="34" charset="0"/>
                            </a:rPr>
                          </m:ctrlPr>
                        </m:fPr>
                        <m:num>
                          <m:r>
                            <a:rPr lang="en-US" sz="2200" i="1">
                              <a:solidFill>
                                <a:schemeClr val="bg1"/>
                              </a:solidFill>
                              <a:latin typeface="Cambria Math" panose="02040503050406030204" pitchFamily="18" charset="0"/>
                              <a:cs typeface="Arial" panose="020B0604020202020204" pitchFamily="34" charset="0"/>
                            </a:rPr>
                            <m:t>−2</m:t>
                          </m:r>
                        </m:num>
                        <m:den>
                          <m:r>
                            <a:rPr lang="en-US" sz="2200" i="1">
                              <a:solidFill>
                                <a:schemeClr val="bg1"/>
                              </a:solidFill>
                              <a:latin typeface="Cambria Math" panose="02040503050406030204" pitchFamily="18" charset="0"/>
                              <a:cs typeface="Arial" panose="020B0604020202020204" pitchFamily="34" charset="0"/>
                            </a:rPr>
                            <m:t>9</m:t>
                          </m:r>
                        </m:den>
                      </m:f>
                      <m:d>
                        <m:dPr>
                          <m:ctrlPr>
                            <a:rPr lang="en-US" sz="2200" b="0" i="1" smtClean="0">
                              <a:solidFill>
                                <a:schemeClr val="bg1"/>
                              </a:solidFill>
                              <a:latin typeface="Cambria Math" panose="02040503050406030204" pitchFamily="18" charset="0"/>
                              <a:cs typeface="Arial" panose="020B0604020202020204" pitchFamily="34" charset="0"/>
                            </a:rPr>
                          </m:ctrlPr>
                        </m:dPr>
                        <m:e>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9</m:t>
                              </m:r>
                            </m:den>
                          </m:f>
                        </m:e>
                      </m:d>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559988" y="2514195"/>
                <a:ext cx="3860706" cy="853054"/>
              </a:xfrm>
              <a:prstGeom prst="rect">
                <a:avLst/>
              </a:prstGeom>
              <a:blipFill rotWithShape="0">
                <a:blip r:embed="rId3"/>
                <a:stretch>
                  <a:fillRect/>
                </a:stretch>
              </a:blipFill>
            </p:spPr>
            <p:txBody>
              <a:bodyPr/>
              <a:lstStyle/>
              <a:p>
                <a:r>
                  <a:rPr lang="en-US">
                    <a:noFill/>
                  </a:rPr>
                  <a:t> </a:t>
                </a:r>
              </a:p>
            </p:txBody>
          </p:sp>
        </mc:Fallback>
      </mc:AlternateContent>
      <p:sp>
        <p:nvSpPr>
          <p:cNvPr id="9" name="Rectangle 8"/>
          <p:cNvSpPr/>
          <p:nvPr/>
        </p:nvSpPr>
        <p:spPr>
          <a:xfrm>
            <a:off x="5251379" y="1424819"/>
            <a:ext cx="482824" cy="430887"/>
          </a:xfrm>
          <a:prstGeom prst="rect">
            <a:avLst/>
          </a:prstGeom>
        </p:spPr>
        <p:txBody>
          <a:bodyPr wrap="none">
            <a:spAutoFit/>
          </a:bodyPr>
          <a:lstStyle/>
          <a:p>
            <a:r>
              <a:rPr lang="en-US" sz="2200" dirty="0" smtClean="0">
                <a:solidFill>
                  <a:schemeClr val="bg1"/>
                </a:solidFill>
                <a:latin typeface="Arial" panose="020B0604020202020204" pitchFamily="34" charset="0"/>
                <a:cs typeface="Arial" panose="020B0604020202020204" pitchFamily="34" charset="0"/>
              </a:rPr>
              <a:t>và</a:t>
            </a:r>
            <a:endParaRPr lang="en-US" sz="2200" dirty="0"/>
          </a:p>
        </p:txBody>
      </p:sp>
      <mc:AlternateContent xmlns:mc="http://schemas.openxmlformats.org/markup-compatibility/2006" xmlns:a14="http://schemas.microsoft.com/office/drawing/2010/main">
        <mc:Choice Requires="a14">
          <p:sp>
            <p:nvSpPr>
              <p:cNvPr id="28" name="TextBox 27"/>
              <p:cNvSpPr txBox="1"/>
              <p:nvPr/>
            </p:nvSpPr>
            <p:spPr>
              <a:xfrm>
                <a:off x="5741172" y="1204041"/>
                <a:ext cx="1724978" cy="853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m:t>
                      </m:r>
                      <m:d>
                        <m:dPr>
                          <m:ctrlPr>
                            <a:rPr lang="en-US" sz="2200" b="0" i="1" smtClean="0">
                              <a:solidFill>
                                <a:schemeClr val="bg1"/>
                              </a:solidFill>
                              <a:latin typeface="Cambria Math" panose="02040503050406030204" pitchFamily="18" charset="0"/>
                              <a:cs typeface="Arial" panose="020B0604020202020204" pitchFamily="34" charset="0"/>
                            </a:rPr>
                          </m:ctrlPr>
                        </m:dPr>
                        <m:e>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9</m:t>
                              </m:r>
                            </m:den>
                          </m:f>
                        </m:e>
                      </m:d>
                      <m:r>
                        <a:rPr lang="en-US" sz="2200" b="0" i="1" smtClean="0">
                          <a:solidFill>
                            <a:schemeClr val="bg1"/>
                          </a:solidFill>
                          <a:latin typeface="Cambria Math" panose="02040503050406030204" pitchFamily="18" charset="0"/>
                          <a:cs typeface="Arial" panose="020B0604020202020204" pitchFamily="34" charset="0"/>
                        </a:rPr>
                        <m:t>.</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741172" y="1204041"/>
                <a:ext cx="1724978" cy="85305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944952" y="2218981"/>
                <a:ext cx="1334207"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9</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44952" y="2218981"/>
                <a:ext cx="1334207" cy="72834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996333" y="2237875"/>
                <a:ext cx="1334207"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3</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9</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96333" y="2237875"/>
                <a:ext cx="1334207" cy="72834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77518" y="2212381"/>
                <a:ext cx="832541"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177518" y="2212381"/>
                <a:ext cx="832541" cy="72834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085762" y="3078462"/>
                <a:ext cx="1620726" cy="853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m:t>
                      </m:r>
                      <m:d>
                        <m:dPr>
                          <m:ctrlPr>
                            <a:rPr lang="en-US" sz="2200" b="0" i="1" smtClean="0">
                              <a:solidFill>
                                <a:schemeClr val="bg1"/>
                              </a:solidFill>
                              <a:latin typeface="Cambria Math" panose="02040503050406030204" pitchFamily="18" charset="0"/>
                              <a:cs typeface="Arial" panose="020B0604020202020204" pitchFamily="34" charset="0"/>
                            </a:rPr>
                          </m:ctrlPr>
                        </m:dPr>
                        <m:e>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9</m:t>
                              </m:r>
                            </m:den>
                          </m:f>
                        </m:e>
                      </m:d>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085762" y="3078462"/>
                <a:ext cx="1620726" cy="85305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456036" y="3146462"/>
                <a:ext cx="1620726"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3</m:t>
                          </m:r>
                        </m:num>
                        <m:den>
                          <m:r>
                            <a:rPr lang="en-US" sz="2200" b="0" i="1" smtClean="0">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9</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456036" y="3146462"/>
                <a:ext cx="1620726" cy="72834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421132" y="3133954"/>
                <a:ext cx="832541"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i="1" smtClean="0">
                          <a:solidFill>
                            <a:schemeClr val="bg1"/>
                          </a:solidFill>
                          <a:latin typeface="Cambria Math" panose="02040503050406030204" pitchFamily="18" charset="0"/>
                          <a:cs typeface="Arial" panose="020B0604020202020204" pitchFamily="34" charset="0"/>
                        </a:rPr>
                        <m:t>=</m:t>
                      </m:r>
                      <m:f>
                        <m:fPr>
                          <m:ctrlPr>
                            <a:rPr lang="en-US" sz="2200" i="1">
                              <a:solidFill>
                                <a:schemeClr val="bg1"/>
                              </a:solidFill>
                              <a:latin typeface="Cambria Math" panose="02040503050406030204" pitchFamily="18" charset="0"/>
                              <a:cs typeface="Arial" panose="020B0604020202020204" pitchFamily="34" charset="0"/>
                            </a:rPr>
                          </m:ctrlPr>
                        </m:fPr>
                        <m:num>
                          <m:r>
                            <a:rPr lang="en-US" sz="2200" i="1">
                              <a:solidFill>
                                <a:schemeClr val="bg1"/>
                              </a:solidFill>
                              <a:latin typeface="Cambria Math" panose="02040503050406030204" pitchFamily="18" charset="0"/>
                              <a:cs typeface="Arial" panose="020B0604020202020204" pitchFamily="34" charset="0"/>
                            </a:rPr>
                            <m:t>1</m:t>
                          </m:r>
                        </m:num>
                        <m:den>
                          <m:r>
                            <a:rPr lang="en-US" sz="2200" i="1">
                              <a:solidFill>
                                <a:schemeClr val="bg1"/>
                              </a:solidFill>
                              <a:latin typeface="Cambria Math" panose="02040503050406030204" pitchFamily="18" charset="0"/>
                              <a:cs typeface="Arial" panose="020B0604020202020204" pitchFamily="34" charset="0"/>
                            </a:rPr>
                            <m:t>9</m:t>
                          </m:r>
                        </m:den>
                      </m:f>
                      <m:r>
                        <a:rPr lang="en-US" sz="2200" b="0" i="1" smtClean="0">
                          <a:solidFill>
                            <a:schemeClr val="bg1"/>
                          </a:solidFill>
                          <a:latin typeface="Cambria Math" panose="02040503050406030204" pitchFamily="18" charset="0"/>
                          <a:cs typeface="Arial" panose="020B0604020202020204" pitchFamily="34" charset="0"/>
                        </a:rPr>
                        <m:t>.</m:t>
                      </m:r>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21132" y="3133954"/>
                <a:ext cx="832541" cy="72834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113988" y="1271693"/>
                <a:ext cx="1334207"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2</m:t>
                          </m:r>
                        </m:num>
                        <m:den>
                          <m:r>
                            <a:rPr lang="en-US" sz="2200" b="0" i="1" smtClean="0">
                              <a:solidFill>
                                <a:schemeClr val="bg1"/>
                              </a:solidFill>
                              <a:latin typeface="Cambria Math" panose="02040503050406030204" pitchFamily="18" charset="0"/>
                              <a:cs typeface="Arial" panose="020B0604020202020204" pitchFamily="34" charset="0"/>
                            </a:rPr>
                            <m:t>9</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113988" y="1271693"/>
                <a:ext cx="1334207" cy="728341"/>
              </a:xfrm>
              <a:prstGeom prst="rect">
                <a:avLst/>
              </a:prstGeom>
              <a:blipFill rotWithShape="0">
                <a:blip r:embed="rId11"/>
                <a:stretch>
                  <a:fillRect/>
                </a:stretch>
              </a:blipFill>
            </p:spPr>
            <p:txBody>
              <a:bodyPr/>
              <a:lstStyle/>
              <a:p>
                <a:r>
                  <a:rPr lang="en-US">
                    <a:noFill/>
                  </a:rPr>
                  <a:t> </a:t>
                </a:r>
              </a:p>
            </p:txBody>
          </p:sp>
        </mc:Fallback>
      </mc:AlternateContent>
      <p:sp>
        <p:nvSpPr>
          <p:cNvPr id="31" name="TextBox 30"/>
          <p:cNvSpPr txBox="1"/>
          <p:nvPr/>
        </p:nvSpPr>
        <p:spPr>
          <a:xfrm>
            <a:off x="139424" y="2709633"/>
            <a:ext cx="1087650" cy="600164"/>
          </a:xfrm>
          <a:prstGeom prst="rect">
            <a:avLst/>
          </a:prstGeom>
          <a:noFill/>
        </p:spPr>
        <p:txBody>
          <a:bodyPr wrap="square" rtlCol="0">
            <a:spAutoFit/>
          </a:bodyPr>
          <a:lstStyle/>
          <a:p>
            <a:pPr>
              <a:lnSpc>
                <a:spcPct val="150000"/>
              </a:lnSpc>
            </a:pPr>
            <a:r>
              <a:rPr lang="en-US" sz="2200" dirty="0" smtClean="0">
                <a:solidFill>
                  <a:schemeClr val="bg1"/>
                </a:solidFill>
                <a:latin typeface="Arial" panose="020B0604020202020204" pitchFamily="34" charset="0"/>
                <a:cs typeface="Arial" panose="020B0604020202020204" pitchFamily="34" charset="0"/>
              </a:rPr>
              <a:t>Tính :  </a:t>
            </a:r>
            <a:endParaRPr lang="en-US" sz="2200"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6453868" y="2621862"/>
            <a:ext cx="1546185" cy="646331"/>
          </a:xfrm>
          <a:prstGeom prst="rect">
            <a:avLst/>
          </a:prstGeom>
          <a:noFill/>
        </p:spPr>
        <p:txBody>
          <a:bodyPr wrap="square" rtlCol="0">
            <a:spAutoFit/>
          </a:bodyPr>
          <a:lstStyle/>
          <a:p>
            <a:pPr>
              <a:lnSpc>
                <a:spcPct val="150000"/>
              </a:lnSpc>
            </a:pPr>
            <a:r>
              <a:rPr lang="en-US" sz="2400" dirty="0" smtClean="0">
                <a:solidFill>
                  <a:schemeClr val="bg1"/>
                </a:solidFill>
                <a:latin typeface="Arial" panose="020B0604020202020204" pitchFamily="34" charset="0"/>
                <a:cs typeface="Arial" panose="020B0604020202020204" pitchFamily="34" charset="0"/>
              </a:rPr>
              <a:t>So sánh : </a:t>
            </a:r>
            <a:endParaRPr lang="en-US" sz="2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p:cNvSpPr txBox="1"/>
              <p:nvPr/>
            </p:nvSpPr>
            <p:spPr>
              <a:xfrm>
                <a:off x="3126137" y="2229697"/>
                <a:ext cx="1255784" cy="7283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3−2</m:t>
                          </m:r>
                        </m:num>
                        <m:den>
                          <m:r>
                            <a:rPr lang="en-US" sz="2200" b="0" i="1" smtClean="0">
                              <a:solidFill>
                                <a:schemeClr val="bg1"/>
                              </a:solidFill>
                              <a:latin typeface="Cambria Math" panose="02040503050406030204" pitchFamily="18" charset="0"/>
                              <a:cs typeface="Arial" panose="020B0604020202020204" pitchFamily="34" charset="0"/>
                            </a:rPr>
                            <m:t>9</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126137" y="2229697"/>
                <a:ext cx="1255784" cy="728341"/>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786627" y="3129146"/>
                <a:ext cx="1829309" cy="7371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i="1" smtClean="0">
                          <a:solidFill>
                            <a:schemeClr val="bg1"/>
                          </a:solidFill>
                          <a:latin typeface="Cambria Math" panose="02040503050406030204" pitchFamily="18" charset="0"/>
                          <a:cs typeface="Arial" panose="020B0604020202020204" pitchFamily="34" charset="0"/>
                        </a:rPr>
                        <m:t>=</m:t>
                      </m:r>
                      <m:f>
                        <m:fPr>
                          <m:ctrlPr>
                            <a:rPr lang="en-US" sz="2200" i="1">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3+(−2)</m:t>
                          </m:r>
                        </m:num>
                        <m:den>
                          <m:r>
                            <a:rPr lang="en-US" sz="2200" i="1">
                              <a:solidFill>
                                <a:schemeClr val="bg1"/>
                              </a:solidFill>
                              <a:latin typeface="Cambria Math" panose="02040503050406030204" pitchFamily="18" charset="0"/>
                              <a:cs typeface="Arial" panose="020B0604020202020204" pitchFamily="34" charset="0"/>
                            </a:rPr>
                            <m:t>9</m:t>
                          </m:r>
                        </m:den>
                      </m:f>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786627" y="3129146"/>
                <a:ext cx="1829309" cy="737125"/>
              </a:xfrm>
              <a:prstGeom prst="rect">
                <a:avLst/>
              </a:prstGeom>
              <a:blipFill rotWithShape="0">
                <a:blip r:embed="rId13"/>
                <a:stretch>
                  <a:fillRect/>
                </a:stretch>
              </a:blipFill>
            </p:spPr>
            <p:txBody>
              <a:bodyPr/>
              <a:lstStyle/>
              <a:p>
                <a:r>
                  <a:rPr lang="en-US">
                    <a:noFill/>
                  </a:rPr>
                  <a:t> </a:t>
                </a:r>
              </a:p>
            </p:txBody>
          </p:sp>
        </mc:Fallback>
      </mc:AlternateContent>
      <p:cxnSp>
        <p:nvCxnSpPr>
          <p:cNvPr id="3" name="Straight Connector 2"/>
          <p:cNvCxnSpPr/>
          <p:nvPr/>
        </p:nvCxnSpPr>
        <p:spPr>
          <a:xfrm>
            <a:off x="6394095" y="2194909"/>
            <a:ext cx="0" cy="179122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1018218" y="3926147"/>
            <a:ext cx="4544692" cy="646331"/>
          </a:xfrm>
          <a:prstGeom prst="rect">
            <a:avLst/>
          </a:prstGeom>
          <a:noFill/>
        </p:spPr>
        <p:txBody>
          <a:bodyPr wrap="square" rtlCol="0">
            <a:spAutoFit/>
          </a:bodyPr>
          <a:lstStyle/>
          <a:p>
            <a:pPr>
              <a:lnSpc>
                <a:spcPct val="150000"/>
              </a:lnSpc>
            </a:pPr>
            <a:r>
              <a:rPr lang="en-US" sz="2400" b="1" dirty="0" smtClean="0">
                <a:solidFill>
                  <a:schemeClr val="bg1"/>
                </a:solidFill>
                <a:latin typeface="Arial" panose="020B0604020202020204" pitchFamily="34" charset="0"/>
                <a:cs typeface="Arial" panose="020B0604020202020204" pitchFamily="34" charset="0"/>
              </a:rPr>
              <a:t>Quy tắc (SGK – </a:t>
            </a:r>
            <a:r>
              <a:rPr lang="en-US" sz="2400" b="1" dirty="0" smtClean="0">
                <a:solidFill>
                  <a:schemeClr val="bg1"/>
                </a:solidFill>
                <a:latin typeface="Arial" panose="020B0604020202020204" pitchFamily="34" charset="0"/>
                <a:cs typeface="Arial" panose="020B0604020202020204" pitchFamily="34" charset="0"/>
              </a:rPr>
              <a:t>tr32</a:t>
            </a:r>
            <a:r>
              <a:rPr lang="en-US" sz="2400" b="1" dirty="0" smtClean="0">
                <a:solidFill>
                  <a:schemeClr val="bg1"/>
                </a:solidFill>
                <a:latin typeface="Arial" panose="020B0604020202020204" pitchFamily="34" charset="0"/>
                <a:cs typeface="Arial" panose="020B0604020202020204" pitchFamily="34" charset="0"/>
              </a:rPr>
              <a:t>)</a:t>
            </a:r>
            <a:endParaRPr lang="en-US" sz="2400" b="1" dirty="0">
              <a:solidFill>
                <a:schemeClr val="bg1"/>
              </a:solidFill>
              <a:latin typeface="Arial" panose="020B0604020202020204" pitchFamily="34" charset="0"/>
              <a:cs typeface="Arial" panose="020B0604020202020204" pitchFamily="34" charset="0"/>
            </a:endParaRPr>
          </a:p>
        </p:txBody>
      </p:sp>
      <p:sp>
        <p:nvSpPr>
          <p:cNvPr id="39" name="Rectangle 38"/>
          <p:cNvSpPr/>
          <p:nvPr/>
        </p:nvSpPr>
        <p:spPr>
          <a:xfrm>
            <a:off x="474837" y="4675561"/>
            <a:ext cx="11240913" cy="2020513"/>
          </a:xfrm>
          <a:prstGeom prst="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0" name="TextBox 39"/>
              <p:cNvSpPr txBox="1"/>
              <p:nvPr/>
            </p:nvSpPr>
            <p:spPr>
              <a:xfrm>
                <a:off x="3907049" y="5394951"/>
                <a:ext cx="3860706" cy="724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𝑐</m:t>
                          </m:r>
                        </m:num>
                        <m:den>
                          <m:r>
                            <a:rPr lang="en-US" sz="2400" b="0" i="1" smtClean="0">
                              <a:solidFill>
                                <a:schemeClr val="bg1"/>
                              </a:solidFill>
                              <a:latin typeface="Cambria Math" panose="02040503050406030204" pitchFamily="18" charset="0"/>
                              <a:cs typeface="Arial" panose="020B0604020202020204" pitchFamily="34" charset="0"/>
                            </a:rPr>
                            <m:t>𝑑</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𝑎</m:t>
                          </m:r>
                        </m:num>
                        <m:den>
                          <m:r>
                            <a:rPr lang="en-US" sz="2400" b="0" i="1" smtClean="0">
                              <a:solidFill>
                                <a:schemeClr val="bg1"/>
                              </a:solidFill>
                              <a:latin typeface="Cambria Math" panose="02040503050406030204" pitchFamily="18" charset="0"/>
                              <a:cs typeface="Arial" panose="020B0604020202020204" pitchFamily="34" charset="0"/>
                            </a:rPr>
                            <m:t>𝑏</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𝑐</m:t>
                              </m:r>
                            </m:num>
                            <m:den>
                              <m:r>
                                <a:rPr lang="en-US" sz="2400" b="0" i="1" smtClean="0">
                                  <a:solidFill>
                                    <a:schemeClr val="bg1"/>
                                  </a:solidFill>
                                  <a:latin typeface="Cambria Math" panose="02040503050406030204" pitchFamily="18" charset="0"/>
                                  <a:cs typeface="Arial" panose="020B0604020202020204" pitchFamily="34" charset="0"/>
                                </a:rPr>
                                <m:t>𝑑</m:t>
                              </m:r>
                            </m:den>
                          </m:f>
                        </m:e>
                      </m:d>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0" name="TextBox 39"/>
              <p:cNvSpPr txBox="1">
                <a:spLocks noRot="1" noChangeAspect="1" noMove="1" noResize="1" noEditPoints="1" noAdjustHandles="1" noChangeArrowheads="1" noChangeShapeType="1" noTextEdit="1"/>
              </p:cNvSpPr>
              <p:nvPr/>
            </p:nvSpPr>
            <p:spPr>
              <a:xfrm>
                <a:off x="3907049" y="5394951"/>
                <a:ext cx="3860706" cy="724814"/>
              </a:xfrm>
              <a:prstGeom prst="rect">
                <a:avLst/>
              </a:prstGeom>
              <a:blipFill rotWithShape="0">
                <a:blip r:embed="rId14"/>
                <a:stretch>
                  <a:fillRect/>
                </a:stretch>
              </a:blipFill>
            </p:spPr>
            <p:txBody>
              <a:bodyPr/>
              <a:lstStyle/>
              <a:p>
                <a:r>
                  <a:rPr lang="en-US">
                    <a:noFill/>
                  </a:rPr>
                  <a:t> </a:t>
                </a:r>
              </a:p>
            </p:txBody>
          </p:sp>
        </mc:Fallback>
      </mc:AlternateContent>
      <p:sp>
        <p:nvSpPr>
          <p:cNvPr id="43" name="TextBox 42"/>
          <p:cNvSpPr txBox="1"/>
          <p:nvPr/>
        </p:nvSpPr>
        <p:spPr>
          <a:xfrm>
            <a:off x="683249" y="4684768"/>
            <a:ext cx="10915650" cy="646331"/>
          </a:xfrm>
          <a:prstGeom prst="rect">
            <a:avLst/>
          </a:prstGeom>
          <a:noFill/>
        </p:spPr>
        <p:txBody>
          <a:bodyPr wrap="square" rtlCol="0">
            <a:spAutoFit/>
          </a:bodyPr>
          <a:lstStyle/>
          <a:p>
            <a:pPr>
              <a:lnSpc>
                <a:spcPct val="150000"/>
              </a:lnSpc>
            </a:pPr>
            <a:r>
              <a:rPr lang="en-US" sz="2400" i="1" dirty="0" smtClean="0">
                <a:solidFill>
                  <a:schemeClr val="bg1"/>
                </a:solidFill>
                <a:latin typeface="Arial" panose="020B0604020202020204" pitchFamily="34" charset="0"/>
                <a:cs typeface="Arial" panose="020B0604020202020204" pitchFamily="34" charset="0"/>
              </a:rPr>
              <a:t>Muốn trừ một phân số cho một phân số, ta cộng số bị trừ với số đối của số trừ.</a:t>
            </a:r>
            <a:endParaRPr lang="en-US" sz="2400" i="1" dirty="0">
              <a:solidFill>
                <a:schemeClr val="bg1"/>
              </a:solidFill>
              <a:latin typeface="Arial" panose="020B0604020202020204" pitchFamily="34" charset="0"/>
              <a:cs typeface="Arial" panose="020B0604020202020204" pitchFamily="34" charset="0"/>
            </a:endParaRPr>
          </a:p>
        </p:txBody>
      </p:sp>
      <p:sp>
        <p:nvSpPr>
          <p:cNvPr id="2" name="Cloud Callout 1"/>
          <p:cNvSpPr/>
          <p:nvPr/>
        </p:nvSpPr>
        <p:spPr>
          <a:xfrm>
            <a:off x="7702165" y="416321"/>
            <a:ext cx="4162635" cy="2009775"/>
          </a:xfrm>
          <a:prstGeom prst="cloud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Muốn trừ một phân số cho một phân số ta làm thế nào?</a:t>
            </a:r>
            <a:endParaRPr lang="en-US" sz="2400" dirty="0"/>
          </a:p>
        </p:txBody>
      </p:sp>
      <p:sp>
        <p:nvSpPr>
          <p:cNvPr id="34" name="TextBox 33"/>
          <p:cNvSpPr txBox="1"/>
          <p:nvPr/>
        </p:nvSpPr>
        <p:spPr>
          <a:xfrm>
            <a:off x="694618" y="4685520"/>
            <a:ext cx="10915650" cy="646331"/>
          </a:xfrm>
          <a:prstGeom prst="rect">
            <a:avLst/>
          </a:prstGeom>
          <a:noFill/>
        </p:spPr>
        <p:txBody>
          <a:bodyPr wrap="square" rtlCol="0">
            <a:spAutoFit/>
          </a:bodyPr>
          <a:lstStyle/>
          <a:p>
            <a:pPr>
              <a:lnSpc>
                <a:spcPct val="150000"/>
              </a:lnSpc>
            </a:pPr>
            <a:r>
              <a:rPr lang="en-US" sz="2400" i="1" dirty="0" smtClean="0">
                <a:solidFill>
                  <a:schemeClr val="bg1"/>
                </a:solidFill>
                <a:latin typeface="Arial" panose="020B0604020202020204" pitchFamily="34" charset="0"/>
                <a:cs typeface="Arial" panose="020B0604020202020204" pitchFamily="34" charset="0"/>
              </a:rPr>
              <a:t>Muốn trừ một phân số cho một phân số, ta </a:t>
            </a:r>
            <a:r>
              <a:rPr lang="en-US" sz="2400" i="1" dirty="0" smtClean="0">
                <a:solidFill>
                  <a:srgbClr val="FFFF00"/>
                </a:solidFill>
                <a:latin typeface="Arial" panose="020B0604020202020204" pitchFamily="34" charset="0"/>
                <a:cs typeface="Arial" panose="020B0604020202020204" pitchFamily="34" charset="0"/>
              </a:rPr>
              <a:t>cộng số bị trừ </a:t>
            </a:r>
            <a:r>
              <a:rPr lang="en-US" sz="2400" i="1" dirty="0" smtClean="0">
                <a:solidFill>
                  <a:schemeClr val="bg1"/>
                </a:solidFill>
                <a:latin typeface="Arial" panose="020B0604020202020204" pitchFamily="34" charset="0"/>
                <a:cs typeface="Arial" panose="020B0604020202020204" pitchFamily="34" charset="0"/>
              </a:rPr>
              <a:t>với </a:t>
            </a:r>
            <a:r>
              <a:rPr lang="en-US" sz="2400" i="1" dirty="0" smtClean="0">
                <a:solidFill>
                  <a:srgbClr val="FFFF00"/>
                </a:solidFill>
                <a:latin typeface="Arial" panose="020B0604020202020204" pitchFamily="34" charset="0"/>
                <a:cs typeface="Arial" panose="020B0604020202020204" pitchFamily="34" charset="0"/>
              </a:rPr>
              <a:t>số đối của số trừ</a:t>
            </a:r>
            <a:r>
              <a:rPr lang="en-US" sz="2400" i="1" dirty="0" smtClean="0">
                <a:solidFill>
                  <a:schemeClr val="bg1"/>
                </a:solidFill>
                <a:latin typeface="Arial" panose="020B0604020202020204" pitchFamily="34" charset="0"/>
                <a:cs typeface="Arial" panose="020B0604020202020204" pitchFamily="34" charset="0"/>
              </a:rPr>
              <a:t>.</a:t>
            </a:r>
            <a:endParaRPr lang="en-US" sz="2400" i="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1" name="TextBox 40"/>
              <p:cNvSpPr txBox="1"/>
              <p:nvPr/>
            </p:nvSpPr>
            <p:spPr>
              <a:xfrm>
                <a:off x="7557123" y="2514195"/>
                <a:ext cx="3860706" cy="853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3</m:t>
                          </m:r>
                        </m:den>
                      </m:f>
                      <m:r>
                        <a:rPr lang="en-US" sz="2200" b="0" i="1" smtClean="0">
                          <a:solidFill>
                            <a:srgbClr val="FF0000"/>
                          </a:solidFill>
                          <a:latin typeface="Cambria Math" panose="02040503050406030204" pitchFamily="18" charset="0"/>
                          <a:cs typeface="Arial" panose="020B0604020202020204" pitchFamily="34" charset="0"/>
                        </a:rPr>
                        <m:t>−</m:t>
                      </m:r>
                      <m:f>
                        <m:fPr>
                          <m:ctrlPr>
                            <a:rPr lang="en-US" sz="2200" b="0" i="1" smtClean="0">
                              <a:solidFill>
                                <a:srgbClr val="FFFF00"/>
                              </a:solidFill>
                              <a:latin typeface="Cambria Math" panose="02040503050406030204" pitchFamily="18" charset="0"/>
                              <a:cs typeface="Arial" panose="020B0604020202020204" pitchFamily="34" charset="0"/>
                            </a:rPr>
                          </m:ctrlPr>
                        </m:fPr>
                        <m:num>
                          <m:r>
                            <a:rPr lang="en-US" sz="2200" b="0" i="1" smtClean="0">
                              <a:solidFill>
                                <a:srgbClr val="FFFF00"/>
                              </a:solidFill>
                              <a:latin typeface="Cambria Math" panose="02040503050406030204" pitchFamily="18" charset="0"/>
                              <a:cs typeface="Arial" panose="020B0604020202020204" pitchFamily="34" charset="0"/>
                            </a:rPr>
                            <m:t>2</m:t>
                          </m:r>
                        </m:num>
                        <m:den>
                          <m:r>
                            <a:rPr lang="en-US" sz="2200" b="0" i="1" smtClean="0">
                              <a:solidFill>
                                <a:srgbClr val="FFFF00"/>
                              </a:solidFill>
                              <a:latin typeface="Cambria Math" panose="02040503050406030204" pitchFamily="18" charset="0"/>
                              <a:cs typeface="Arial" panose="020B0604020202020204" pitchFamily="34" charset="0"/>
                            </a:rPr>
                            <m:t>9</m:t>
                          </m:r>
                        </m:den>
                      </m:f>
                      <m:r>
                        <a:rPr lang="en-US" sz="2200" b="0" i="1" smtClean="0">
                          <a:solidFill>
                            <a:srgbClr val="FFFF00"/>
                          </a:solidFill>
                          <a:latin typeface="Cambria Math" panose="02040503050406030204" pitchFamily="18" charset="0"/>
                          <a:cs typeface="Arial" panose="020B0604020202020204" pitchFamily="34" charset="0"/>
                        </a:rPr>
                        <m:t>=</m:t>
                      </m:r>
                      <m:f>
                        <m:fPr>
                          <m:ctrlPr>
                            <a:rPr lang="en-US" sz="2200" i="1" smtClean="0">
                              <a:solidFill>
                                <a:schemeClr val="bg1"/>
                              </a:solidFill>
                              <a:latin typeface="Cambria Math" panose="02040503050406030204" pitchFamily="18" charset="0"/>
                              <a:cs typeface="Arial" panose="020B0604020202020204" pitchFamily="34" charset="0"/>
                            </a:rPr>
                          </m:ctrlPr>
                        </m:fPr>
                        <m:num>
                          <m:r>
                            <a:rPr lang="en-US" sz="2200" i="1">
                              <a:solidFill>
                                <a:schemeClr val="bg1"/>
                              </a:solidFill>
                              <a:latin typeface="Cambria Math" panose="02040503050406030204" pitchFamily="18" charset="0"/>
                              <a:cs typeface="Arial" panose="020B0604020202020204" pitchFamily="34" charset="0"/>
                            </a:rPr>
                            <m:t>1</m:t>
                          </m:r>
                        </m:num>
                        <m:den>
                          <m:r>
                            <a:rPr lang="en-US" sz="2200" i="1">
                              <a:solidFill>
                                <a:schemeClr val="bg1"/>
                              </a:solidFill>
                              <a:latin typeface="Cambria Math" panose="02040503050406030204" pitchFamily="18" charset="0"/>
                              <a:cs typeface="Arial" panose="020B0604020202020204" pitchFamily="34" charset="0"/>
                            </a:rPr>
                            <m:t>3</m:t>
                          </m:r>
                        </m:den>
                      </m:f>
                      <m:r>
                        <a:rPr lang="en-US" sz="2200" i="1" smtClean="0">
                          <a:solidFill>
                            <a:srgbClr val="FF0000"/>
                          </a:solidFill>
                          <a:latin typeface="Cambria Math" panose="02040503050406030204" pitchFamily="18" charset="0"/>
                          <a:cs typeface="Arial" panose="020B0604020202020204" pitchFamily="34" charset="0"/>
                        </a:rPr>
                        <m:t>+</m:t>
                      </m:r>
                      <m:f>
                        <m:fPr>
                          <m:ctrlPr>
                            <a:rPr lang="en-US" sz="2200" i="1">
                              <a:solidFill>
                                <a:srgbClr val="FFFF00"/>
                              </a:solidFill>
                              <a:latin typeface="Cambria Math" panose="02040503050406030204" pitchFamily="18" charset="0"/>
                              <a:cs typeface="Arial" panose="020B0604020202020204" pitchFamily="34" charset="0"/>
                            </a:rPr>
                          </m:ctrlPr>
                        </m:fPr>
                        <m:num>
                          <m:r>
                            <a:rPr lang="en-US" sz="2200" i="1">
                              <a:solidFill>
                                <a:srgbClr val="FFFF00"/>
                              </a:solidFill>
                              <a:latin typeface="Cambria Math" panose="02040503050406030204" pitchFamily="18" charset="0"/>
                              <a:cs typeface="Arial" panose="020B0604020202020204" pitchFamily="34" charset="0"/>
                            </a:rPr>
                            <m:t>−2</m:t>
                          </m:r>
                        </m:num>
                        <m:den>
                          <m:r>
                            <a:rPr lang="en-US" sz="2200" i="1">
                              <a:solidFill>
                                <a:srgbClr val="FFFF00"/>
                              </a:solidFill>
                              <a:latin typeface="Cambria Math" panose="02040503050406030204" pitchFamily="18" charset="0"/>
                              <a:cs typeface="Arial" panose="020B0604020202020204" pitchFamily="34" charset="0"/>
                            </a:rPr>
                            <m:t>9</m:t>
                          </m:r>
                        </m:den>
                      </m:f>
                      <m:d>
                        <m:dPr>
                          <m:ctrlPr>
                            <a:rPr lang="en-US" sz="2200" b="0" i="1" smtClean="0">
                              <a:solidFill>
                                <a:schemeClr val="bg1"/>
                              </a:solidFill>
                              <a:latin typeface="Cambria Math" panose="02040503050406030204" pitchFamily="18" charset="0"/>
                              <a:cs typeface="Arial" panose="020B0604020202020204" pitchFamily="34" charset="0"/>
                            </a:rPr>
                          </m:ctrlPr>
                        </m:dPr>
                        <m:e>
                          <m:r>
                            <a:rPr lang="en-US" sz="2200" b="0" i="1" smtClean="0">
                              <a:solidFill>
                                <a:schemeClr val="bg1"/>
                              </a:solidFill>
                              <a:latin typeface="Cambria Math" panose="02040503050406030204" pitchFamily="18" charset="0"/>
                              <a:cs typeface="Arial" panose="020B0604020202020204" pitchFamily="34" charset="0"/>
                            </a:rPr>
                            <m:t>=</m:t>
                          </m:r>
                          <m:f>
                            <m:fPr>
                              <m:ctrlPr>
                                <a:rPr lang="en-US" sz="2200" b="0" i="1" smtClean="0">
                                  <a:solidFill>
                                    <a:schemeClr val="bg1"/>
                                  </a:solidFill>
                                  <a:latin typeface="Cambria Math" panose="02040503050406030204" pitchFamily="18" charset="0"/>
                                  <a:cs typeface="Arial" panose="020B0604020202020204" pitchFamily="34" charset="0"/>
                                </a:rPr>
                              </m:ctrlPr>
                            </m:fPr>
                            <m:num>
                              <m:r>
                                <a:rPr lang="en-US" sz="2200" b="0" i="1" smtClean="0">
                                  <a:solidFill>
                                    <a:schemeClr val="bg1"/>
                                  </a:solidFill>
                                  <a:latin typeface="Cambria Math" panose="02040503050406030204" pitchFamily="18" charset="0"/>
                                  <a:cs typeface="Arial" panose="020B0604020202020204" pitchFamily="34" charset="0"/>
                                </a:rPr>
                                <m:t>1</m:t>
                              </m:r>
                            </m:num>
                            <m:den>
                              <m:r>
                                <a:rPr lang="en-US" sz="2200" b="0" i="1" smtClean="0">
                                  <a:solidFill>
                                    <a:schemeClr val="bg1"/>
                                  </a:solidFill>
                                  <a:latin typeface="Cambria Math" panose="02040503050406030204" pitchFamily="18" charset="0"/>
                                  <a:cs typeface="Arial" panose="020B0604020202020204" pitchFamily="34" charset="0"/>
                                </a:rPr>
                                <m:t>9</m:t>
                              </m:r>
                            </m:den>
                          </m:f>
                        </m:e>
                      </m:d>
                    </m:oMath>
                  </m:oMathPara>
                </a14:m>
                <a:endParaRPr lang="en-US" sz="2200" dirty="0">
                  <a:solidFill>
                    <a:schemeClr val="bg1"/>
                  </a:solidFill>
                  <a:latin typeface="Arial" panose="020B0604020202020204" pitchFamily="34" charset="0"/>
                  <a:cs typeface="Arial" panose="020B0604020202020204" pitchFamily="34" charset="0"/>
                </a:endParaRPr>
              </a:p>
            </p:txBody>
          </p:sp>
        </mc:Choice>
        <mc:Fallback>
          <p:sp>
            <p:nvSpPr>
              <p:cNvPr id="41" name="TextBox 40"/>
              <p:cNvSpPr txBox="1">
                <a:spLocks noRot="1" noChangeAspect="1" noMove="1" noResize="1" noEditPoints="1" noAdjustHandles="1" noChangeArrowheads="1" noChangeShapeType="1" noTextEdit="1"/>
              </p:cNvSpPr>
              <p:nvPr/>
            </p:nvSpPr>
            <p:spPr>
              <a:xfrm>
                <a:off x="7557123" y="2514195"/>
                <a:ext cx="3860706" cy="853054"/>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4033294" y="6177087"/>
                <a:ext cx="352382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solidFill>
                                <a:schemeClr val="bg1"/>
                              </a:solidFill>
                              <a:latin typeface="Cambria Math" panose="02040503050406030204" pitchFamily="18" charset="0"/>
                              <a:cs typeface="Arial" panose="020B0604020202020204" pitchFamily="34" charset="0"/>
                            </a:rPr>
                          </m:ctrlPr>
                        </m:dPr>
                        <m:e>
                          <m:r>
                            <a:rPr lang="en-US" sz="2400" b="0" i="1" smtClean="0">
                              <a:solidFill>
                                <a:schemeClr val="bg1"/>
                              </a:solidFill>
                              <a:latin typeface="Cambria Math" panose="02040503050406030204" pitchFamily="18" charset="0"/>
                              <a:cs typeface="Arial" panose="020B0604020202020204" pitchFamily="34" charset="0"/>
                            </a:rPr>
                            <m:t>𝑎</m:t>
                          </m:r>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𝑏</m:t>
                          </m:r>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𝑐</m:t>
                          </m:r>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𝑑</m:t>
                          </m:r>
                          <m:r>
                            <a:rPr lang="en-US" sz="2400" b="0" i="1" smtClean="0">
                              <a:solidFill>
                                <a:schemeClr val="bg1"/>
                              </a:solidFill>
                              <a:latin typeface="Cambria Math" panose="02040503050406030204" pitchFamily="18" charset="0"/>
                              <a:cs typeface="Arial" panose="020B0604020202020204" pitchFamily="34" charset="0"/>
                            </a:rPr>
                            <m:t>∈</m:t>
                          </m:r>
                          <m:r>
                            <m:rPr>
                              <m:lit/>
                            </m:rPr>
                            <a:rPr lang="en-US" sz="2400" b="0" i="1" smtClean="0">
                              <a:solidFill>
                                <a:schemeClr val="bg1"/>
                              </a:solidFill>
                              <a:latin typeface="Cambria Math" panose="02040503050406030204" pitchFamily="18" charset="0"/>
                              <a:cs typeface="Arial" panose="020B0604020202020204" pitchFamily="34" charset="0"/>
                            </a:rPr>
                            <m:t> </m:t>
                          </m:r>
                          <m:r>
                            <a:rPr lang="en-US" sz="2400" b="0" i="1" smtClean="0">
                              <a:solidFill>
                                <a:schemeClr val="bg1"/>
                              </a:solidFill>
                              <a:latin typeface="Cambria Math" panose="02040503050406030204" pitchFamily="18" charset="0"/>
                              <a:cs typeface="Arial" panose="020B0604020202020204" pitchFamily="34" charset="0"/>
                            </a:rPr>
                            <m:t>ℤ</m:t>
                          </m:r>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𝑏</m:t>
                          </m:r>
                          <m:r>
                            <a:rPr lang="en-US" sz="2400" b="0" i="1" smtClean="0">
                              <a:solidFill>
                                <a:schemeClr val="bg1"/>
                              </a:solidFill>
                              <a:latin typeface="Cambria Math" panose="02040503050406030204" pitchFamily="18" charset="0"/>
                              <a:cs typeface="Arial" panose="020B0604020202020204" pitchFamily="34" charset="0"/>
                            </a:rPr>
                            <m:t>,</m:t>
                          </m:r>
                          <m:r>
                            <a:rPr lang="en-US" sz="2400" b="0" i="1" smtClean="0">
                              <a:solidFill>
                                <a:schemeClr val="bg1"/>
                              </a:solidFill>
                              <a:latin typeface="Cambria Math" panose="02040503050406030204" pitchFamily="18" charset="0"/>
                              <a:cs typeface="Arial" panose="020B0604020202020204" pitchFamily="34" charset="0"/>
                            </a:rPr>
                            <m:t>𝑑</m:t>
                          </m:r>
                          <m:r>
                            <a:rPr lang="en-US" sz="2400" b="0" i="1" smtClean="0">
                              <a:solidFill>
                                <a:schemeClr val="bg1"/>
                              </a:solidFill>
                              <a:latin typeface="Cambria Math" panose="02040503050406030204" pitchFamily="18" charset="0"/>
                              <a:cs typeface="Arial" panose="020B0604020202020204" pitchFamily="34" charset="0"/>
                            </a:rPr>
                            <m:t>≠0</m:t>
                          </m:r>
                        </m:e>
                      </m:d>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p:sp>
            <p:nvSpPr>
              <p:cNvPr id="42" name="TextBox 41"/>
              <p:cNvSpPr txBox="1">
                <a:spLocks noRot="1" noChangeAspect="1" noMove="1" noResize="1" noEditPoints="1" noAdjustHandles="1" noChangeArrowheads="1" noChangeShapeType="1" noTextEdit="1"/>
              </p:cNvSpPr>
              <p:nvPr/>
            </p:nvSpPr>
            <p:spPr>
              <a:xfrm>
                <a:off x="4033294" y="6177087"/>
                <a:ext cx="3523829" cy="461665"/>
              </a:xfrm>
              <a:prstGeom prst="rect">
                <a:avLst/>
              </a:prstGeom>
              <a:blipFill rotWithShape="0">
                <a:blip r:embed="rId16"/>
                <a:stretch>
                  <a:fillRect b="-1316"/>
                </a:stretch>
              </a:blipFill>
            </p:spPr>
            <p:txBody>
              <a:bodyPr/>
              <a:lstStyle/>
              <a:p>
                <a:r>
                  <a:rPr lang="en-US">
                    <a:noFill/>
                  </a:rPr>
                  <a:t> </a:t>
                </a:r>
              </a:p>
            </p:txBody>
          </p:sp>
        </mc:Fallback>
      </mc:AlternateContent>
    </p:spTree>
    <p:extLst>
      <p:ext uri="{BB962C8B-B14F-4D97-AF65-F5344CB8AC3E}">
        <p14:creationId xmlns:p14="http://schemas.microsoft.com/office/powerpoint/2010/main" val="145186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par>
                                <p:cTn id="70" presetID="1"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left)">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left)">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2"/>
                                        </p:tgtEl>
                                      </p:cBhvr>
                                    </p:animEffect>
                                    <p:set>
                                      <p:cBhvr>
                                        <p:cTn id="91" dur="1" fill="hold">
                                          <p:stCondLst>
                                            <p:cond delay="499"/>
                                          </p:stCondLst>
                                        </p:cTn>
                                        <p:tgtEl>
                                          <p:spTgt spid="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left)">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wipe(left)">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wipe(left)">
                                      <p:cBhvr>
                                        <p:cTn id="116" dur="500"/>
                                        <p:tgtEl>
                                          <p:spTgt spid="4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wipe(left)">
                                      <p:cBhvr>
                                        <p:cTn id="1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animBg="1"/>
      <p:bldP spid="37" grpId="0"/>
      <p:bldP spid="9" grpId="0"/>
      <p:bldP spid="28" grpId="0"/>
      <p:bldP spid="22" grpId="0"/>
      <p:bldP spid="23" grpId="0"/>
      <p:bldP spid="25" grpId="0"/>
      <p:bldP spid="26" grpId="0"/>
      <p:bldP spid="27" grpId="0"/>
      <p:bldP spid="29" grpId="0"/>
      <p:bldP spid="30" grpId="0"/>
      <p:bldP spid="31" grpId="0"/>
      <p:bldP spid="32" grpId="0"/>
      <p:bldP spid="33" grpId="0"/>
      <p:bldP spid="35" grpId="0"/>
      <p:bldP spid="38" grpId="0"/>
      <p:bldP spid="39" grpId="0" animBg="1"/>
      <p:bldP spid="40" grpId="0"/>
      <p:bldP spid="43" grpId="0"/>
      <p:bldP spid="2" grpId="0" animBg="1"/>
      <p:bldP spid="2" grpId="1" animBg="1"/>
      <p:bldP spid="34"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9389" y="152275"/>
            <a:ext cx="4487126" cy="738664"/>
          </a:xfrm>
          <a:prstGeom prst="rect">
            <a:avLst/>
          </a:prstGeom>
          <a:noFill/>
        </p:spPr>
        <p:txBody>
          <a:bodyPr wrap="none" rtlCol="0">
            <a:spAutoFit/>
          </a:bodyPr>
          <a:lstStyle/>
          <a:p>
            <a:pPr algn="ctr">
              <a:lnSpc>
                <a:spcPct val="150000"/>
              </a:lnSpc>
            </a:pPr>
            <a:r>
              <a:rPr lang="en-US" sz="2800" b="1" dirty="0" smtClean="0">
                <a:solidFill>
                  <a:srgbClr val="FFFF00"/>
                </a:solidFill>
                <a:cs typeface="Arial" panose="020B0604020202020204" pitchFamily="34" charset="0"/>
              </a:rPr>
              <a:t>TIẾT 76 : PHÉP TRỪ PHÂN SỐ</a:t>
            </a:r>
            <a:endParaRPr lang="en-US" sz="2800" b="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536964" y="734244"/>
            <a:ext cx="10771975"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2. Phép trừ phân số</a:t>
            </a:r>
            <a:endParaRPr lang="vi-VN" sz="2600" b="1" dirty="0">
              <a:solidFill>
                <a:srgbClr val="FFFF00"/>
              </a:solidFill>
              <a:latin typeface="Arial (Body)"/>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1676758" y="2373219"/>
                <a:ext cx="2006947"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7</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4</m:t>
                              </m:r>
                            </m:den>
                          </m:f>
                        </m:e>
                      </m:d>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676758" y="2373219"/>
                <a:ext cx="2006947" cy="92217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970044" y="2441859"/>
                <a:ext cx="2006947" cy="7848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7</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4</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970044" y="2441859"/>
                <a:ext cx="2006947" cy="78489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63330" y="2441859"/>
                <a:ext cx="2006947"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8</m:t>
                          </m:r>
                        </m:num>
                        <m:den>
                          <m:r>
                            <a:rPr lang="en-US" sz="2400" b="0" i="1" smtClean="0">
                              <a:solidFill>
                                <a:schemeClr val="bg1"/>
                              </a:solidFill>
                              <a:latin typeface="Cambria Math" panose="02040503050406030204" pitchFamily="18" charset="0"/>
                              <a:cs typeface="Arial" panose="020B0604020202020204" pitchFamily="34" charset="0"/>
                            </a:rPr>
                            <m:t>28</m:t>
                          </m:r>
                        </m:den>
                      </m:f>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7</m:t>
                          </m:r>
                        </m:num>
                        <m:den>
                          <m:r>
                            <a:rPr lang="en-US" sz="2400" b="0" i="1" smtClean="0">
                              <a:solidFill>
                                <a:schemeClr val="bg1"/>
                              </a:solidFill>
                              <a:latin typeface="Cambria Math" panose="02040503050406030204" pitchFamily="18" charset="0"/>
                              <a:cs typeface="Arial" panose="020B0604020202020204" pitchFamily="34" charset="0"/>
                            </a:rPr>
                            <m:t>28</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263330" y="2441859"/>
                <a:ext cx="2006947" cy="78617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920877" y="2437790"/>
                <a:ext cx="1336301"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8+7</m:t>
                          </m:r>
                        </m:num>
                        <m:den>
                          <m:r>
                            <a:rPr lang="en-US" sz="2400" b="0" i="1" smtClean="0">
                              <a:solidFill>
                                <a:schemeClr val="bg1"/>
                              </a:solidFill>
                              <a:latin typeface="Cambria Math" panose="02040503050406030204" pitchFamily="18" charset="0"/>
                              <a:cs typeface="Arial" panose="020B0604020202020204" pitchFamily="34" charset="0"/>
                            </a:rPr>
                            <m:t>28</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920877" y="2437790"/>
                <a:ext cx="1336301" cy="78380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102576" y="2437790"/>
                <a:ext cx="910683"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15</m:t>
                          </m:r>
                        </m:num>
                        <m:den>
                          <m:r>
                            <a:rPr lang="en-US" sz="2400" b="0" i="1" smtClean="0">
                              <a:solidFill>
                                <a:schemeClr val="bg1"/>
                              </a:solidFill>
                              <a:latin typeface="Cambria Math" panose="02040503050406030204" pitchFamily="18" charset="0"/>
                              <a:cs typeface="Arial" panose="020B0604020202020204" pitchFamily="34" charset="0"/>
                            </a:rPr>
                            <m:t>28</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102576" y="2437790"/>
                <a:ext cx="910683" cy="793679"/>
              </a:xfrm>
              <a:prstGeom prst="rect">
                <a:avLst/>
              </a:prstGeom>
              <a:blipFill rotWithShape="0">
                <a:blip r:embed="rId8"/>
                <a:stretch>
                  <a:fillRect/>
                </a:stretch>
              </a:blipFill>
            </p:spPr>
            <p:txBody>
              <a:bodyPr/>
              <a:lstStyle/>
              <a:p>
                <a:r>
                  <a:rPr lang="en-US">
                    <a:noFill/>
                  </a:rPr>
                  <a:t> </a:t>
                </a:r>
              </a:p>
            </p:txBody>
          </p:sp>
        </mc:Fallback>
      </mc:AlternateContent>
      <p:sp>
        <p:nvSpPr>
          <p:cNvPr id="15" name="TextBox 14"/>
          <p:cNvSpPr txBox="1"/>
          <p:nvPr/>
        </p:nvSpPr>
        <p:spPr>
          <a:xfrm>
            <a:off x="882476" y="1517858"/>
            <a:ext cx="1860463" cy="646331"/>
          </a:xfrm>
          <a:prstGeom prst="rect">
            <a:avLst/>
          </a:prstGeom>
          <a:noFill/>
        </p:spPr>
        <p:txBody>
          <a:bodyPr wrap="square" rtlCol="0">
            <a:spAutoFit/>
          </a:bodyPr>
          <a:lstStyle/>
          <a:p>
            <a:pPr>
              <a:lnSpc>
                <a:spcPct val="150000"/>
              </a:lnSpc>
            </a:pPr>
            <a:r>
              <a:rPr lang="en-US" sz="2400" b="1" dirty="0" smtClean="0">
                <a:solidFill>
                  <a:schemeClr val="bg1"/>
                </a:solidFill>
                <a:latin typeface="Arial" panose="020B0604020202020204" pitchFamily="34" charset="0"/>
                <a:cs typeface="Arial" panose="020B0604020202020204" pitchFamily="34" charset="0"/>
              </a:rPr>
              <a:t>Ví dụ : </a:t>
            </a:r>
            <a:r>
              <a:rPr lang="en-US" sz="2400" dirty="0" smtClean="0">
                <a:solidFill>
                  <a:schemeClr val="bg1"/>
                </a:solidFill>
                <a:latin typeface="Arial" panose="020B0604020202020204" pitchFamily="34" charset="0"/>
                <a:cs typeface="Arial" panose="020B0604020202020204" pitchFamily="34" charset="0"/>
              </a:rPr>
              <a:t>Tính</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03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9390" y="152275"/>
            <a:ext cx="4487126" cy="738664"/>
          </a:xfrm>
          <a:prstGeom prst="rect">
            <a:avLst/>
          </a:prstGeom>
          <a:noFill/>
        </p:spPr>
        <p:txBody>
          <a:bodyPr wrap="none" rtlCol="0">
            <a:spAutoFit/>
          </a:bodyPr>
          <a:lstStyle/>
          <a:p>
            <a:pPr algn="ctr">
              <a:lnSpc>
                <a:spcPct val="150000"/>
              </a:lnSpc>
            </a:pPr>
            <a:r>
              <a:rPr lang="en-US" sz="2800" b="1" dirty="0" smtClean="0">
                <a:solidFill>
                  <a:srgbClr val="FFFF00"/>
                </a:solidFill>
                <a:cs typeface="Arial" panose="020B0604020202020204" pitchFamily="34" charset="0"/>
              </a:rPr>
              <a:t>TIẾT 76 : PHÉP TRỪ PHÂN SỐ</a:t>
            </a:r>
            <a:endParaRPr lang="en-US" sz="2800" b="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536964" y="734244"/>
            <a:ext cx="10771975" cy="692497"/>
          </a:xfrm>
          <a:prstGeom prst="rect">
            <a:avLst/>
          </a:prstGeom>
          <a:noFill/>
        </p:spPr>
        <p:txBody>
          <a:bodyPr wrap="square" rtlCol="0">
            <a:spAutoFit/>
          </a:bodyPr>
          <a:lstStyle/>
          <a:p>
            <a:pPr algn="just">
              <a:lnSpc>
                <a:spcPct val="150000"/>
              </a:lnSpc>
            </a:pPr>
            <a:r>
              <a:rPr lang="en-US" sz="2600" b="1" dirty="0" smtClean="0">
                <a:solidFill>
                  <a:srgbClr val="FFFF00"/>
                </a:solidFill>
                <a:latin typeface="Arial (Body)"/>
                <a:cs typeface="Arial" panose="020B0604020202020204" pitchFamily="34" charset="0"/>
              </a:rPr>
              <a:t>2. Phép trừ phân số</a:t>
            </a:r>
            <a:endParaRPr lang="vi-VN" sz="2600" b="1" dirty="0">
              <a:solidFill>
                <a:srgbClr val="FFFF00"/>
              </a:solidFill>
              <a:latin typeface="Arial (Body)"/>
              <a:cs typeface="Arial" panose="020B0604020202020204" pitchFamily="34" charset="0"/>
            </a:endParaRPr>
          </a:p>
        </p:txBody>
      </p:sp>
      <p:sp>
        <p:nvSpPr>
          <p:cNvPr id="33" name="TextBox 32"/>
          <p:cNvSpPr txBox="1"/>
          <p:nvPr/>
        </p:nvSpPr>
        <p:spPr>
          <a:xfrm>
            <a:off x="882476" y="1517858"/>
            <a:ext cx="1860463" cy="646331"/>
          </a:xfrm>
          <a:prstGeom prst="rect">
            <a:avLst/>
          </a:prstGeom>
          <a:noFill/>
        </p:spPr>
        <p:txBody>
          <a:bodyPr wrap="square" rtlCol="0">
            <a:spAutoFit/>
          </a:bodyPr>
          <a:lstStyle/>
          <a:p>
            <a:pPr>
              <a:lnSpc>
                <a:spcPct val="150000"/>
              </a:lnSpc>
            </a:pPr>
            <a:r>
              <a:rPr lang="en-US" sz="2400" b="1" dirty="0" smtClean="0">
                <a:solidFill>
                  <a:schemeClr val="bg1"/>
                </a:solidFill>
                <a:latin typeface="Arial" panose="020B0604020202020204" pitchFamily="34" charset="0"/>
                <a:cs typeface="Arial" panose="020B0604020202020204" pitchFamily="34" charset="0"/>
              </a:rPr>
              <a:t>Ví dụ : </a:t>
            </a:r>
            <a:r>
              <a:rPr lang="en-US" sz="2400" dirty="0" smtClean="0">
                <a:solidFill>
                  <a:schemeClr val="bg1"/>
                </a:solidFill>
                <a:latin typeface="Arial" panose="020B0604020202020204" pitchFamily="34" charset="0"/>
                <a:cs typeface="Arial" panose="020B0604020202020204" pitchFamily="34" charset="0"/>
              </a:rPr>
              <a:t>Tính</a:t>
            </a:r>
            <a:endParaRPr lang="en-US" sz="24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952513" y="4487708"/>
            <a:ext cx="1860463" cy="577850"/>
          </a:xfrm>
          <a:prstGeom prst="rect">
            <a:avLst/>
          </a:prstGeom>
          <a:noFill/>
        </p:spPr>
        <p:txBody>
          <a:bodyPr wrap="square" rtlCol="0">
            <a:spAutoFit/>
          </a:bodyPr>
          <a:lstStyle/>
          <a:p>
            <a:pPr>
              <a:lnSpc>
                <a:spcPct val="150000"/>
              </a:lnSpc>
            </a:pPr>
            <a:r>
              <a:rPr lang="en-US" sz="2400" b="1" dirty="0" smtClean="0">
                <a:solidFill>
                  <a:schemeClr val="bg1"/>
                </a:solidFill>
                <a:latin typeface="Arial" panose="020B0604020202020204" pitchFamily="34" charset="0"/>
                <a:cs typeface="Arial" panose="020B0604020202020204" pitchFamily="34" charset="0"/>
              </a:rPr>
              <a:t>Nhận xét : </a:t>
            </a:r>
            <a:endParaRPr lang="en-US" sz="2400" b="1"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690855" y="5270715"/>
            <a:ext cx="9187543" cy="646331"/>
          </a:xfrm>
          <a:prstGeom prst="rect">
            <a:avLst/>
          </a:prstGeom>
          <a:noFill/>
        </p:spPr>
        <p:txBody>
          <a:bodyPr wrap="square" rtlCol="0">
            <a:spAutoFit/>
          </a:bodyPr>
          <a:lstStyle/>
          <a:p>
            <a:pPr>
              <a:lnSpc>
                <a:spcPct val="150000"/>
              </a:lnSpc>
            </a:pPr>
            <a:r>
              <a:rPr lang="en-US" sz="2400" i="1" dirty="0" smtClean="0">
                <a:solidFill>
                  <a:schemeClr val="bg1"/>
                </a:solidFill>
                <a:latin typeface="Arial" panose="020B0604020202020204" pitchFamily="34" charset="0"/>
                <a:cs typeface="Arial" panose="020B0604020202020204" pitchFamily="34" charset="0"/>
              </a:rPr>
              <a:t>Phép trừ (phân số) là phép toán ngược của phép cộng (phân số)</a:t>
            </a:r>
            <a:endParaRPr lang="en-US" sz="2400" i="1" dirty="0">
              <a:solidFill>
                <a:schemeClr val="bg1"/>
              </a:solidFill>
              <a:latin typeface="Arial" panose="020B0604020202020204" pitchFamily="34" charset="0"/>
              <a:cs typeface="Arial" panose="020B0604020202020204" pitchFamily="34" charset="0"/>
            </a:endParaRPr>
          </a:p>
        </p:txBody>
      </p:sp>
      <p:sp>
        <p:nvSpPr>
          <p:cNvPr id="27" name="Rectangle 26"/>
          <p:cNvSpPr/>
          <p:nvPr/>
        </p:nvSpPr>
        <p:spPr>
          <a:xfrm>
            <a:off x="952513" y="5179598"/>
            <a:ext cx="9971314" cy="836982"/>
          </a:xfrm>
          <a:prstGeom prst="rect">
            <a:avLst/>
          </a:prstGeom>
          <a:noFill/>
          <a:ln w="381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1676758" y="2373219"/>
                <a:ext cx="2006947"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7</m:t>
                          </m:r>
                        </m:den>
                      </m:f>
                      <m:r>
                        <a:rPr lang="en-US" sz="2400" b="0" i="1" smtClean="0">
                          <a:solidFill>
                            <a:schemeClr val="bg1"/>
                          </a:solidFill>
                          <a:latin typeface="Cambria Math" panose="02040503050406030204" pitchFamily="18" charset="0"/>
                          <a:cs typeface="Arial" panose="020B0604020202020204" pitchFamily="34" charset="0"/>
                        </a:rPr>
                        <m:t>−</m:t>
                      </m:r>
                      <m:d>
                        <m:dPr>
                          <m:ctrlPr>
                            <a:rPr lang="en-US" sz="2400" b="0" i="1" smtClean="0">
                              <a:solidFill>
                                <a:schemeClr val="bg1"/>
                              </a:solidFill>
                              <a:latin typeface="Cambria Math" panose="02040503050406030204" pitchFamily="18" charset="0"/>
                              <a:cs typeface="Arial" panose="020B0604020202020204" pitchFamily="34" charset="0"/>
                            </a:rPr>
                          </m:ctrlPr>
                        </m:dPr>
                        <m:e>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4</m:t>
                              </m:r>
                            </m:den>
                          </m:f>
                        </m:e>
                      </m:d>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676758" y="2373219"/>
                <a:ext cx="2006947" cy="92217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102576" y="2437790"/>
                <a:ext cx="910683"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15</m:t>
                          </m:r>
                        </m:num>
                        <m:den>
                          <m:r>
                            <a:rPr lang="en-US" sz="2400" b="0" i="1" smtClean="0">
                              <a:solidFill>
                                <a:schemeClr val="bg1"/>
                              </a:solidFill>
                              <a:latin typeface="Cambria Math" panose="02040503050406030204" pitchFamily="18" charset="0"/>
                              <a:cs typeface="Arial" panose="020B0604020202020204" pitchFamily="34" charset="0"/>
                            </a:rPr>
                            <m:t>28</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102576" y="2437790"/>
                <a:ext cx="910683" cy="79367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868913" y="3403677"/>
                <a:ext cx="700733"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15</m:t>
                          </m:r>
                        </m:num>
                        <m:den>
                          <m:r>
                            <a:rPr lang="en-US" sz="2400" b="0" i="1" smtClean="0">
                              <a:solidFill>
                                <a:schemeClr val="bg1"/>
                              </a:solidFill>
                              <a:latin typeface="Cambria Math" panose="02040503050406030204" pitchFamily="18" charset="0"/>
                              <a:cs typeface="Arial" panose="020B0604020202020204" pitchFamily="34" charset="0"/>
                            </a:rPr>
                            <m:t>28</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868913" y="3403677"/>
                <a:ext cx="700733" cy="793679"/>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084482" y="3383994"/>
                <a:ext cx="1198446" cy="7848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2</m:t>
                          </m:r>
                        </m:num>
                        <m:den>
                          <m:r>
                            <a:rPr lang="en-US" sz="2400" b="0" i="1" smtClean="0">
                              <a:solidFill>
                                <a:schemeClr val="bg1"/>
                              </a:solidFill>
                              <a:latin typeface="Cambria Math" panose="02040503050406030204" pitchFamily="18" charset="0"/>
                              <a:cs typeface="Arial" panose="020B0604020202020204" pitchFamily="34" charset="0"/>
                            </a:rPr>
                            <m:t>7</m:t>
                          </m:r>
                        </m:den>
                      </m:f>
                      <m:r>
                        <a:rPr lang="en-US" sz="2400" b="0" i="1" smtClean="0">
                          <a:solidFill>
                            <a:schemeClr val="bg1"/>
                          </a:solidFill>
                          <a:latin typeface="Cambria Math" panose="02040503050406030204" pitchFamily="18" charset="0"/>
                          <a:cs typeface="Arial" panose="020B0604020202020204" pitchFamily="34" charset="0"/>
                        </a:rPr>
                        <m:t>.</m:t>
                      </m:r>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084482" y="3383994"/>
                <a:ext cx="1198446" cy="78489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406300" y="3403677"/>
                <a:ext cx="703560"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cs typeface="Arial" panose="020B0604020202020204" pitchFamily="34" charset="0"/>
                        </a:rPr>
                        <m:t>+</m:t>
                      </m:r>
                      <m:f>
                        <m:fPr>
                          <m:ctrlPr>
                            <a:rPr lang="en-US" sz="2400" b="0" i="1" smtClean="0">
                              <a:solidFill>
                                <a:schemeClr val="bg1"/>
                              </a:solidFill>
                              <a:latin typeface="Cambria Math" panose="02040503050406030204" pitchFamily="18" charset="0"/>
                              <a:cs typeface="Arial" panose="020B0604020202020204" pitchFamily="34" charset="0"/>
                            </a:rPr>
                          </m:ctrlPr>
                        </m:fPr>
                        <m:num>
                          <m:r>
                            <a:rPr lang="en-US" sz="2400" b="0" i="1" smtClean="0">
                              <a:solidFill>
                                <a:schemeClr val="bg1"/>
                              </a:solidFill>
                              <a:latin typeface="Cambria Math" panose="02040503050406030204" pitchFamily="18" charset="0"/>
                              <a:cs typeface="Arial" panose="020B0604020202020204" pitchFamily="34" charset="0"/>
                            </a:rPr>
                            <m:t>−1</m:t>
                          </m:r>
                        </m:num>
                        <m:den>
                          <m:r>
                            <a:rPr lang="en-US" sz="2400" b="0" i="1" smtClean="0">
                              <a:solidFill>
                                <a:schemeClr val="bg1"/>
                              </a:solidFill>
                              <a:latin typeface="Cambria Math" panose="02040503050406030204" pitchFamily="18" charset="0"/>
                              <a:cs typeface="Arial" panose="020B0604020202020204" pitchFamily="34" charset="0"/>
                            </a:rPr>
                            <m:t>4</m:t>
                          </m:r>
                        </m:den>
                      </m:f>
                    </m:oMath>
                  </m:oMathPara>
                </a14:m>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406300" y="3403677"/>
                <a:ext cx="703560" cy="793679"/>
              </a:xfrm>
              <a:prstGeom prst="rect">
                <a:avLst/>
              </a:prstGeom>
              <a:blipFill rotWithShape="0">
                <a:blip r:embed="rId8"/>
                <a:stretch>
                  <a:fillRect r="-9565"/>
                </a:stretch>
              </a:blipFill>
            </p:spPr>
            <p:txBody>
              <a:bodyPr/>
              <a:lstStyle/>
              <a:p>
                <a:r>
                  <a:rPr lang="en-US">
                    <a:noFill/>
                  </a:rPr>
                  <a:t> </a:t>
                </a:r>
              </a:p>
            </p:txBody>
          </p:sp>
        </mc:Fallback>
      </mc:AlternateContent>
    </p:spTree>
    <p:extLst>
      <p:ext uri="{BB962C8B-B14F-4D97-AF65-F5344CB8AC3E}">
        <p14:creationId xmlns:p14="http://schemas.microsoft.com/office/powerpoint/2010/main" val="238330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4.07407E-6 L -0.30247 -0.00811 " pathEditMode="relative" rAng="0" ptsTypes="AA">
                                      <p:cBhvr>
                                        <p:cTn id="6" dur="2000" fill="hold"/>
                                        <p:tgtEl>
                                          <p:spTgt spid="29"/>
                                        </p:tgtEl>
                                        <p:attrNameLst>
                                          <p:attrName>ppt_x</p:attrName>
                                          <p:attrName>ppt_y</p:attrName>
                                        </p:attrNameLst>
                                      </p:cBhvr>
                                      <p:rCtr x="-15130" y="-417"/>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9" grpId="0"/>
      <p:bldP spid="30" grpId="0"/>
      <p:bldP spid="39" grpId="0"/>
      <p:bldP spid="4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7991</TotalTime>
  <Words>2100</Words>
  <Application>Microsoft Office PowerPoint</Application>
  <PresentationFormat>Widescreen</PresentationFormat>
  <Paragraphs>398</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(Body)</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UngTuanMinh</dc:creator>
  <cp:lastModifiedBy>UngTuanMinh</cp:lastModifiedBy>
  <cp:revision>161</cp:revision>
  <dcterms:created xsi:type="dcterms:W3CDTF">2020-03-28T03:54:57Z</dcterms:created>
  <dcterms:modified xsi:type="dcterms:W3CDTF">2020-04-12T11:19:10Z</dcterms:modified>
</cp:coreProperties>
</file>